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7" r:id="rId2"/>
    <p:sldId id="276" r:id="rId3"/>
    <p:sldId id="277" r:id="rId4"/>
    <p:sldId id="280" r:id="rId5"/>
    <p:sldId id="281" r:id="rId6"/>
    <p:sldId id="282" r:id="rId7"/>
    <p:sldId id="283" r:id="rId8"/>
    <p:sldId id="285" r:id="rId9"/>
    <p:sldId id="298" r:id="rId10"/>
    <p:sldId id="279" r:id="rId11"/>
    <p:sldId id="302" r:id="rId12"/>
    <p:sldId id="303" r:id="rId13"/>
    <p:sldId id="288" r:id="rId14"/>
    <p:sldId id="309" r:id="rId15"/>
    <p:sldId id="310" r:id="rId16"/>
    <p:sldId id="312" r:id="rId17"/>
    <p:sldId id="313" r:id="rId18"/>
    <p:sldId id="314" r:id="rId19"/>
    <p:sldId id="300" r:id="rId20"/>
    <p:sldId id="304" r:id="rId21"/>
    <p:sldId id="307" r:id="rId22"/>
    <p:sldId id="289" r:id="rId23"/>
    <p:sldId id="308" r:id="rId24"/>
    <p:sldId id="291" r:id="rId25"/>
    <p:sldId id="305" r:id="rId26"/>
    <p:sldId id="306" r:id="rId27"/>
    <p:sldId id="290" r:id="rId28"/>
    <p:sldId id="292" r:id="rId29"/>
    <p:sldId id="293" r:id="rId30"/>
    <p:sldId id="294" r:id="rId31"/>
    <p:sldId id="295" r:id="rId32"/>
    <p:sldId id="296" r:id="rId33"/>
    <p:sldId id="297" r:id="rId34"/>
    <p:sldId id="299" r:id="rId35"/>
    <p:sldId id="275" r:id="rId36"/>
  </p:sldIdLst>
  <p:sldSz cx="10693400" cy="7562850"/>
  <p:notesSz cx="6858000" cy="9144000"/>
  <p:custDataLst>
    <p:tags r:id="rId38"/>
  </p:custDataLst>
  <p:defaultTextStyle>
    <a:defPPr>
      <a:defRPr lang="de-DE"/>
    </a:defPPr>
    <a:lvl1pPr algn="ctr" rtl="0" fontAlgn="base">
      <a:spcBef>
        <a:spcPct val="0"/>
      </a:spcBef>
      <a:spcAft>
        <a:spcPct val="0"/>
      </a:spcAft>
      <a:defRPr sz="1400" kern="1200">
        <a:solidFill>
          <a:schemeClr val="bg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400" kern="1200">
        <a:solidFill>
          <a:schemeClr val="bg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400" kern="1200">
        <a:solidFill>
          <a:schemeClr val="bg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400" kern="1200">
        <a:solidFill>
          <a:schemeClr val="bg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400" kern="1200">
        <a:solidFill>
          <a:schemeClr val="bg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bg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bg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bg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bg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orient="horz" pos="4423">
          <p15:clr>
            <a:srgbClr val="A4A3A4"/>
          </p15:clr>
        </p15:guide>
        <p15:guide id="3" orient="horz" pos="3380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432">
          <p15:clr>
            <a:srgbClr val="A4A3A4"/>
          </p15:clr>
        </p15:guide>
        <p15:guide id="6" orient="horz" pos="4196">
          <p15:clr>
            <a:srgbClr val="A4A3A4"/>
          </p15:clr>
        </p15:guide>
        <p15:guide id="7" pos="3368">
          <p15:clr>
            <a:srgbClr val="A4A3A4"/>
          </p15:clr>
        </p15:guide>
        <p15:guide id="8" pos="1236">
          <p15:clr>
            <a:srgbClr val="A4A3A4"/>
          </p15:clr>
        </p15:guide>
        <p15:guide id="9" pos="329">
          <p15:clr>
            <a:srgbClr val="A4A3A4"/>
          </p15:clr>
        </p15:guide>
        <p15:guide id="10" pos="4865">
          <p15:clr>
            <a:srgbClr val="A4A3A4"/>
          </p15:clr>
        </p15:guide>
        <p15:guide id="11" pos="6407">
          <p15:clr>
            <a:srgbClr val="A4A3A4"/>
          </p15:clr>
        </p15:guide>
        <p15:guide id="12" pos="73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ECC"/>
    <a:srgbClr val="B85450"/>
    <a:srgbClr val="E1D5E7"/>
    <a:srgbClr val="9673A6"/>
    <a:srgbClr val="B46504"/>
    <a:srgbClr val="FAD7AC"/>
    <a:srgbClr val="82B366"/>
    <a:srgbClr val="D5E8D4"/>
    <a:srgbClr val="23445D"/>
    <a:srgbClr val="BAC8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73" autoAdjust="0"/>
    <p:restoredTop sz="90612" autoAdjust="0"/>
  </p:normalViewPr>
  <p:slideViewPr>
    <p:cSldViewPr showGuides="1">
      <p:cViewPr>
        <p:scale>
          <a:sx n="119" d="100"/>
          <a:sy n="119" d="100"/>
        </p:scale>
        <p:origin x="392" y="144"/>
      </p:cViewPr>
      <p:guideLst>
        <p:guide orient="horz" pos="2382"/>
        <p:guide orient="horz" pos="4423"/>
        <p:guide orient="horz" pos="3380"/>
        <p:guide orient="horz" pos="1339"/>
        <p:guide orient="horz" pos="432"/>
        <p:guide orient="horz" pos="4196"/>
        <p:guide pos="3368"/>
        <p:guide pos="1236"/>
        <p:guide pos="329"/>
        <p:guide pos="4865"/>
        <p:guide pos="6407"/>
        <p:guide pos="7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e-DE"/>
          </a:p>
        </p:txBody>
      </p:sp>
      <p:sp>
        <p:nvSpPr>
          <p:cNvPr id="358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04888" y="685800"/>
            <a:ext cx="48482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die Formate des Vorlagentextes zu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32B0C62-07EA-4146-9798-A0A17F7FEF9F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0153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viel</a:t>
            </a:r>
            <a:r>
              <a:rPr lang="en-US" dirty="0"/>
              <a:t> </a:t>
            </a:r>
            <a:r>
              <a:rPr lang="en-US" dirty="0" err="1"/>
              <a:t>intuitiver</a:t>
            </a:r>
            <a:r>
              <a:rPr lang="en-US" dirty="0"/>
              <a:t>, sonder man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damit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ganz</a:t>
            </a:r>
            <a:r>
              <a:rPr lang="en-US" dirty="0"/>
              <a:t> </a:t>
            </a:r>
            <a:r>
              <a:rPr lang="en-US" dirty="0" err="1"/>
              <a:t>viel</a:t>
            </a:r>
            <a:r>
              <a:rPr lang="en-US" dirty="0"/>
              <a:t> </a:t>
            </a:r>
            <a:r>
              <a:rPr lang="en-US" dirty="0" err="1"/>
              <a:t>neues</a:t>
            </a:r>
            <a:r>
              <a:rPr lang="en-US" dirty="0"/>
              <a:t> </a:t>
            </a:r>
            <a:r>
              <a:rPr lang="en-US" dirty="0" err="1"/>
              <a:t>machen</a:t>
            </a:r>
            <a:r>
              <a:rPr lang="en-US" dirty="0"/>
              <a:t>…s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7262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233D2-9EFE-0A31-8E1D-A020B5ED7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FA026B-7A48-9918-A317-AB4402C959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A9B1A1-D562-2158-469F-C35831592A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Contrastive loss auf output von shared encoder </a:t>
            </a:r>
            <a:r>
              <a:rPr lang="en-US" dirty="0" err="1"/>
              <a:t>angewandt</a:t>
            </a:r>
            <a:endParaRPr lang="en-US" dirty="0"/>
          </a:p>
          <a:p>
            <a:endParaRPr lang="en-US" dirty="0"/>
          </a:p>
          <a:p>
            <a:pPr marL="171450" indent="-171450">
              <a:buFont typeface="Wingdings" pitchFamily="2" charset="2"/>
              <a:buChar char="è"/>
            </a:pPr>
            <a:r>
              <a:rPr lang="en-US" dirty="0"/>
              <a:t>In </a:t>
            </a:r>
            <a:r>
              <a:rPr lang="en-US" dirty="0" err="1"/>
              <a:t>einem</a:t>
            </a:r>
            <a:r>
              <a:rPr lang="en-US" dirty="0"/>
              <a:t> batch </a:t>
            </a:r>
            <a:r>
              <a:rPr lang="en-US" dirty="0" err="1"/>
              <a:t>haben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ganz</a:t>
            </a:r>
            <a:r>
              <a:rPr lang="en-US" dirty="0"/>
              <a:t> </a:t>
            </a:r>
            <a:r>
              <a:rPr lang="en-US" dirty="0" err="1"/>
              <a:t>viele</a:t>
            </a:r>
            <a:r>
              <a:rPr lang="en-US" dirty="0"/>
              <a:t> </a:t>
            </a:r>
            <a:r>
              <a:rPr lang="en-US" dirty="0" err="1"/>
              <a:t>bilder</a:t>
            </a:r>
            <a:r>
              <a:rPr lang="en-US" dirty="0"/>
              <a:t> und </a:t>
            </a:r>
            <a:r>
              <a:rPr lang="en-US" dirty="0" err="1"/>
              <a:t>ganz</a:t>
            </a:r>
            <a:r>
              <a:rPr lang="en-US" dirty="0"/>
              <a:t> </a:t>
            </a:r>
            <a:r>
              <a:rPr lang="en-US" dirty="0" err="1"/>
              <a:t>viele</a:t>
            </a:r>
            <a:r>
              <a:rPr lang="en-US" dirty="0"/>
              <a:t> captions</a:t>
            </a:r>
          </a:p>
          <a:p>
            <a:pPr marL="171450" indent="-171450">
              <a:buFont typeface="Wingdings" pitchFamily="2" charset="2"/>
              <a:buChar char="è"/>
            </a:pP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versuchen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jedem</a:t>
            </a:r>
            <a:r>
              <a:rPr lang="en-US" dirty="0"/>
              <a:t> Bild die </a:t>
            </a:r>
            <a:r>
              <a:rPr lang="en-US" dirty="0" err="1"/>
              <a:t>richtige</a:t>
            </a:r>
            <a:r>
              <a:rPr lang="en-US" dirty="0"/>
              <a:t> caption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finden</a:t>
            </a:r>
            <a:r>
              <a:rPr lang="en-US" dirty="0"/>
              <a:t>, und </a:t>
            </a:r>
            <a:r>
              <a:rPr lang="en-US" dirty="0" err="1"/>
              <a:t>umgekehrt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D4F38-8CD7-1416-F2FC-DD2AE0CD9B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017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194BB-BB66-CE7E-07BB-E1F82C666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EA7649-A30B-9196-B71A-1CC50B7229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4CECCF-AF29-0455-A516-5EE034F78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Unimodal pretrained model</a:t>
            </a:r>
          </a:p>
          <a:p>
            <a:endParaRPr lang="en-US" dirty="0"/>
          </a:p>
          <a:p>
            <a:r>
              <a:rPr lang="en-US" dirty="0"/>
              <a:t>Am </a:t>
            </a:r>
            <a:r>
              <a:rPr lang="en-US" dirty="0" err="1"/>
              <a:t>wichtigesten</a:t>
            </a:r>
            <a:r>
              <a:rPr lang="en-US" dirty="0"/>
              <a:t>: Self-Supervised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7B480-66AA-FAAC-E6C6-A3FD0BC109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62169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1DF36-2E95-9E14-EF79-A91DB7F9A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E0976C-047D-EA50-E8C1-75A9ADE663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950F74-9001-0CE5-E970-D4F66B024E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Unimodal pretrained model</a:t>
            </a:r>
          </a:p>
          <a:p>
            <a:endParaRPr lang="en-US" dirty="0"/>
          </a:p>
          <a:p>
            <a:r>
              <a:rPr lang="en-US" dirty="0"/>
              <a:t>Am </a:t>
            </a:r>
            <a:r>
              <a:rPr lang="en-US" dirty="0" err="1"/>
              <a:t>wichtigesten</a:t>
            </a:r>
            <a:r>
              <a:rPr lang="en-US" dirty="0"/>
              <a:t>: Self-Supervised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19A20-6CAB-6147-831E-6082AD9611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5384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FD9E5-9BBB-3B7C-B584-130C2FD33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87AAE8-AAA7-A052-90C3-0784A835FA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B329A6-C9B7-7E73-3271-051200970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Nach</a:t>
            </a:r>
            <a:r>
              <a:rPr lang="en-US" dirty="0"/>
              <a:t> dem training, </a:t>
            </a:r>
            <a:r>
              <a:rPr lang="en-US" dirty="0" err="1"/>
              <a:t>wenn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die </a:t>
            </a:r>
            <a:r>
              <a:rPr lang="en-US" dirty="0" err="1"/>
              <a:t>beteiligten</a:t>
            </a:r>
            <a:r>
              <a:rPr lang="en-US" dirty="0"/>
              <a:t> </a:t>
            </a:r>
            <a:r>
              <a:rPr lang="en-US" dirty="0" err="1"/>
              <a:t>Komponenten</a:t>
            </a:r>
            <a:r>
              <a:rPr lang="en-US" dirty="0"/>
              <a:t> </a:t>
            </a:r>
            <a:r>
              <a:rPr lang="en-US" dirty="0" err="1"/>
              <a:t>anschauen</a:t>
            </a:r>
            <a:r>
              <a:rPr lang="en-US" dirty="0"/>
              <a:t>, </a:t>
            </a:r>
            <a:r>
              <a:rPr lang="en-US" dirty="0" err="1"/>
              <a:t>bleibt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9995B-A234-C59B-3607-0E59CF34D6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8711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131E8-08BA-68E9-1562-59A486F5E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FF89D0-785C-AED7-B2DC-8294653493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14E84C-9DB0-79F4-DE55-440705CF1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folgendes</a:t>
            </a:r>
            <a:r>
              <a:rPr lang="en-US" dirty="0"/>
              <a:t> </a:t>
            </a:r>
            <a:r>
              <a:rPr lang="en-US" dirty="0" err="1"/>
              <a:t>übrig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4C6C2-E1C0-01F0-B29C-6AFF2AE96A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5097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1001F-17A6-160D-D0BF-6D97B0F36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55CD37-6B08-8533-999B-B784DA9BB2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9BC328-FB3E-D7ED-A639-380342091D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Unimodal pretrained model</a:t>
            </a:r>
          </a:p>
          <a:p>
            <a:r>
              <a:rPr lang="en-US" dirty="0"/>
              <a:t>-&gt; SELF-SUPERVISED =&gt; End-to-End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A4D2A-3348-5F1E-D374-0DE68F206D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3535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593B0-A927-F906-E796-D382A6F18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D58B94-532C-D24F-D0E7-7D2B401916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3D225F-0D50-4F0C-0547-0A7030BE5E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Unimodal pretrained model</a:t>
            </a:r>
          </a:p>
          <a:p>
            <a:r>
              <a:rPr lang="en-US" dirty="0"/>
              <a:t>-&gt; SELF-SUPERVISED =&gt; End-to-End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8FCDC-4014-25BA-A87C-C382A5C325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02149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ADFCA-5F38-BABA-79B6-D875826A0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628431-DD7E-D283-15E7-D96FAF239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416D2E-843B-8C03-FBD8-0B0716ADD1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A397A-2C56-65A8-8687-069B0FF9F4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87780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A6CA3-52BD-4CF2-2B56-58FF2A870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6188F4-C25D-09C2-F002-1AB1007F37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C71426-8FE1-1C7C-FAA0-16783A56D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3666F-74C6-A40F-9515-33DE306659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69821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KEINE </a:t>
            </a:r>
            <a:r>
              <a:rPr lang="en-US" dirty="0" err="1"/>
              <a:t>direkte</a:t>
            </a:r>
            <a:r>
              <a:rPr lang="en-US" dirty="0"/>
              <a:t> </a:t>
            </a:r>
            <a:r>
              <a:rPr lang="en-US" dirty="0" err="1"/>
              <a:t>Interaktion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dirty="0"/>
              <a:t> Bild und Text</a:t>
            </a:r>
          </a:p>
          <a:p>
            <a:endParaRPr lang="en-US" dirty="0"/>
          </a:p>
          <a:p>
            <a:r>
              <a:rPr lang="en-US" dirty="0" err="1"/>
              <a:t>Funktioniert</a:t>
            </a:r>
            <a:r>
              <a:rPr lang="en-US" dirty="0"/>
              <a:t> für retrieval, </a:t>
            </a:r>
            <a:r>
              <a:rPr lang="en-US" dirty="0" err="1"/>
              <a:t>aber</a:t>
            </a:r>
            <a:r>
              <a:rPr lang="en-US" dirty="0"/>
              <a:t> </a:t>
            </a:r>
            <a:r>
              <a:rPr lang="en-US" dirty="0" err="1"/>
              <a:t>weniger</a:t>
            </a:r>
            <a:r>
              <a:rPr lang="en-US" dirty="0"/>
              <a:t> gut für </a:t>
            </a:r>
            <a:r>
              <a:rPr lang="en-US" dirty="0" err="1"/>
              <a:t>Aufgaben</a:t>
            </a:r>
            <a:r>
              <a:rPr lang="en-US" dirty="0"/>
              <a:t> die </a:t>
            </a:r>
            <a:r>
              <a:rPr lang="en-US" dirty="0" err="1"/>
              <a:t>starke</a:t>
            </a:r>
            <a:r>
              <a:rPr lang="en-US" dirty="0"/>
              <a:t> </a:t>
            </a:r>
            <a:r>
              <a:rPr lang="en-US" dirty="0" err="1"/>
              <a:t>Interaktion</a:t>
            </a:r>
            <a:r>
              <a:rPr lang="en-US" dirty="0"/>
              <a:t> </a:t>
            </a:r>
            <a:r>
              <a:rPr lang="en-US" dirty="0" err="1"/>
              <a:t>benötigen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2546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Wichtig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erwähnen</a:t>
            </a:r>
            <a:r>
              <a:rPr lang="en-US" dirty="0"/>
              <a:t>,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einfaches</a:t>
            </a:r>
            <a:r>
              <a:rPr lang="en-US" dirty="0"/>
              <a:t>/basic </a:t>
            </a:r>
            <a:r>
              <a:rPr lang="en-US" dirty="0" err="1"/>
              <a:t>Beispiel</a:t>
            </a:r>
            <a:r>
              <a:rPr lang="en-US" dirty="0"/>
              <a:t>, </a:t>
            </a:r>
            <a:r>
              <a:rPr lang="en-US" dirty="0" err="1"/>
              <a:t>gibt</a:t>
            </a:r>
            <a:r>
              <a:rPr lang="en-US" dirty="0"/>
              <a:t> </a:t>
            </a:r>
            <a:r>
              <a:rPr lang="en-US" dirty="0" err="1"/>
              <a:t>noch</a:t>
            </a:r>
            <a:r>
              <a:rPr lang="en-US" dirty="0"/>
              <a:t> </a:t>
            </a:r>
            <a:r>
              <a:rPr lang="en-US" dirty="0" err="1"/>
              <a:t>wesentlich</a:t>
            </a:r>
            <a:r>
              <a:rPr lang="en-US" dirty="0"/>
              <a:t> </a:t>
            </a:r>
            <a:r>
              <a:rPr lang="en-US" dirty="0" err="1"/>
              <a:t>komplexere</a:t>
            </a:r>
            <a:r>
              <a:rPr lang="en-US" dirty="0"/>
              <a:t> </a:t>
            </a:r>
            <a:r>
              <a:rPr lang="en-US" dirty="0" err="1"/>
              <a:t>Architekturen</a:t>
            </a:r>
            <a:endParaRPr lang="en-US" dirty="0"/>
          </a:p>
          <a:p>
            <a:r>
              <a:rPr lang="en-US" dirty="0"/>
              <a:t>Alle </a:t>
            </a:r>
            <a:r>
              <a:rPr lang="en-US" dirty="0" err="1"/>
              <a:t>komponenten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Transformer</a:t>
            </a:r>
          </a:p>
          <a:p>
            <a:r>
              <a:rPr lang="en-US" dirty="0"/>
              <a:t>Eine </a:t>
            </a:r>
            <a:r>
              <a:rPr lang="en-US" dirty="0" err="1"/>
              <a:t>gleiche</a:t>
            </a:r>
            <a:r>
              <a:rPr lang="en-US" dirty="0"/>
              <a:t> representation </a:t>
            </a:r>
            <a:r>
              <a:rPr lang="en-US" dirty="0" err="1"/>
              <a:t>ist</a:t>
            </a:r>
            <a:r>
              <a:rPr lang="en-US" dirty="0"/>
              <a:t> das Ziel, </a:t>
            </a:r>
            <a:r>
              <a:rPr lang="en-US" dirty="0" err="1"/>
              <a:t>aber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unbedingt</a:t>
            </a:r>
            <a:r>
              <a:rPr lang="en-US" dirty="0"/>
              <a:t> </a:t>
            </a:r>
            <a:r>
              <a:rPr lang="en-US" dirty="0" err="1"/>
              <a:t>gegeben</a:t>
            </a:r>
            <a:r>
              <a:rPr lang="en-US" dirty="0"/>
              <a:t>!</a:t>
            </a:r>
          </a:p>
          <a:p>
            <a:r>
              <a:rPr lang="en-US" dirty="0"/>
              <a:t>In </a:t>
            </a:r>
            <a:r>
              <a:rPr lang="en-US" dirty="0" err="1"/>
              <a:t>unserem</a:t>
            </a:r>
            <a:r>
              <a:rPr lang="en-US" dirty="0"/>
              <a:t> Fall, </a:t>
            </a:r>
            <a:r>
              <a:rPr lang="en-US" dirty="0" err="1"/>
              <a:t>bild</a:t>
            </a:r>
            <a:r>
              <a:rPr lang="en-US" dirty="0"/>
              <a:t> und text </a:t>
            </a:r>
            <a:r>
              <a:rPr lang="en-US" dirty="0" err="1"/>
              <a:t>getrennt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 err="1"/>
              <a:t>Modelle</a:t>
            </a:r>
            <a:r>
              <a:rPr lang="en-US" dirty="0"/>
              <a:t> </a:t>
            </a:r>
            <a:r>
              <a:rPr lang="en-US" dirty="0" err="1"/>
              <a:t>deutlich</a:t>
            </a:r>
            <a:r>
              <a:rPr lang="en-US" dirty="0"/>
              <a:t> </a:t>
            </a:r>
            <a:r>
              <a:rPr lang="en-US" dirty="0" err="1"/>
              <a:t>größer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normal, </a:t>
            </a:r>
            <a:r>
              <a:rPr lang="en-US" dirty="0" err="1"/>
              <a:t>besitzen</a:t>
            </a:r>
            <a:r>
              <a:rPr lang="en-US" dirty="0"/>
              <a:t> </a:t>
            </a:r>
            <a:r>
              <a:rPr lang="en-US" dirty="0" err="1"/>
              <a:t>mindestens</a:t>
            </a:r>
            <a:r>
              <a:rPr lang="en-US" dirty="0"/>
              <a:t> image und text encoder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-&gt;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Folge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davon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dass</a:t>
            </a:r>
            <a:r>
              <a:rPr lang="en-GB" dirty="0">
                <a:effectLst/>
                <a:latin typeface="Helvetica Neue" panose="02000503000000020004" pitchFamily="2" charset="0"/>
              </a:rPr>
              <a:t> Text und Bild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noch</a:t>
            </a:r>
            <a:r>
              <a:rPr lang="en-GB" dirty="0">
                <a:effectLst/>
                <a:latin typeface="Helvetica Neue" panose="02000503000000020004" pitchFamily="2" charset="0"/>
              </a:rPr>
              <a:t> immer (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teilweise</a:t>
            </a:r>
            <a:r>
              <a:rPr lang="en-GB" dirty="0">
                <a:effectLst/>
                <a:latin typeface="Helvetica Neue" panose="02000503000000020004" pitchFamily="2" charset="0"/>
              </a:rPr>
              <a:t>)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getrennt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verarbeitet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werden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müssen</a:t>
            </a:r>
            <a:r>
              <a:rPr lang="en-GB" dirty="0">
                <a:effectLst/>
                <a:latin typeface="Helvetica Neue" panose="02000503000000020004" pitchFamily="2" charset="0"/>
              </a:rPr>
              <a:t>: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Anzahl</a:t>
            </a:r>
            <a:r>
              <a:rPr lang="en-GB" dirty="0">
                <a:effectLst/>
                <a:latin typeface="Helvetica Neue" panose="02000503000000020004" pitchFamily="2" charset="0"/>
              </a:rPr>
              <a:t> Parameter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verdoppelt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sich</a:t>
            </a:r>
            <a:r>
              <a:rPr lang="en-GB" dirty="0">
                <a:effectLst/>
                <a:latin typeface="Helvetica Neue" panose="02000503000000020004" pitchFamily="2" charset="0"/>
              </a:rPr>
              <a:t> mal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mindestens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im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Vergleich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zu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unimodalen</a:t>
            </a:r>
            <a:r>
              <a:rPr lang="en-GB" dirty="0">
                <a:effectLst/>
                <a:latin typeface="Helvetica Neue" panose="02000503000000020004" pitchFamily="2" charset="0"/>
              </a:rPr>
              <a:t> Modell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71880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Cross-modal attention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teuer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9220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10508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EE13B-ED9D-DBD0-983C-E619A8DB9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084110-5A3D-518C-93D8-A25F70033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16093F-4062-2AF7-DE33-5D15C95019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Durchschnitt</a:t>
            </a:r>
            <a:r>
              <a:rPr lang="en-US" dirty="0"/>
              <a:t> der R@1 performance </a:t>
            </a:r>
            <a:r>
              <a:rPr lang="en-US" dirty="0" err="1"/>
              <a:t>über</a:t>
            </a:r>
            <a:r>
              <a:rPr lang="en-US" dirty="0"/>
              <a:t> Flickr30K und COCO</a:t>
            </a:r>
          </a:p>
          <a:p>
            <a:endParaRPr lang="en-US" dirty="0"/>
          </a:p>
          <a:p>
            <a:r>
              <a:rPr lang="en-US" dirty="0"/>
              <a:t>Red is just after pretraining</a:t>
            </a:r>
          </a:p>
          <a:p>
            <a:r>
              <a:rPr lang="en-US" dirty="0"/>
              <a:t>Blue is extra finetuned on flickr30k and coco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C4212E-1D31-F268-B2B5-D20CF25A3D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09889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8A895-9686-BC83-6E4A-C0E13C52A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B7AF37-20D8-34DB-00EF-59B93BAAC9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A684BE-1C64-09FD-FF19-B685D73C6C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C4CD3E-AFF2-8FCC-84F8-4C8AA628E3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5671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E9FB4-2BE2-E18C-B38A-1022874E6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E79844-FFA9-BEC5-95AF-D42366069C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34E49A-05D9-469D-D27E-C9F41655E2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costly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FBD34D-4213-6394-3D58-789D48A483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4678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C231D-4BDD-765E-86E7-405736B03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BAD731-1B29-D342-2E3A-594221697F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B3A153-18FF-81F1-4CC5-190A6D6A70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costly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8C706D-A464-378D-9957-6078BDF2A2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0193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6C5CC-8270-84A5-C83E-1F68A5395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137F07-E073-F057-293A-0A7F09A714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9BB680-0F4D-5A19-A077-65880C46F6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costly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14BF8-4CF8-27DF-BCC3-7F53107EE7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8064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Unimodal pretrained model</a:t>
            </a:r>
          </a:p>
          <a:p>
            <a:endParaRPr lang="en-US" dirty="0"/>
          </a:p>
          <a:p>
            <a:r>
              <a:rPr lang="en-US" dirty="0"/>
              <a:t>Am </a:t>
            </a:r>
            <a:r>
              <a:rPr lang="en-US" dirty="0" err="1"/>
              <a:t>wichtigesten</a:t>
            </a:r>
            <a:r>
              <a:rPr lang="en-US" dirty="0"/>
              <a:t>: Self-Supervised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9139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A3BF1-7818-85EA-CCE6-564B49A76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B7D81B-46A4-2BB2-8A13-587D748439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B99315-1300-A60C-B30B-6343F96F5F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Zentrales</a:t>
            </a:r>
            <a:r>
              <a:rPr lang="en-US" dirty="0"/>
              <a:t> </a:t>
            </a:r>
            <a:r>
              <a:rPr lang="en-US" dirty="0" err="1"/>
              <a:t>Konzept</a:t>
            </a:r>
            <a:r>
              <a:rPr lang="en-US" dirty="0"/>
              <a:t>, </a:t>
            </a:r>
            <a:r>
              <a:rPr lang="en-US" dirty="0" err="1"/>
              <a:t>ermöglicht</a:t>
            </a:r>
            <a:r>
              <a:rPr lang="en-US" dirty="0"/>
              <a:t> Alignment</a:t>
            </a:r>
          </a:p>
          <a:p>
            <a:endParaRPr lang="en-US" dirty="0"/>
          </a:p>
          <a:p>
            <a:r>
              <a:rPr lang="en-US" dirty="0"/>
              <a:t>Aber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nichts</a:t>
            </a:r>
            <a:r>
              <a:rPr lang="en-US" dirty="0"/>
              <a:t> </a:t>
            </a:r>
            <a:r>
              <a:rPr lang="en-US" dirty="0" err="1"/>
              <a:t>besonders</a:t>
            </a:r>
            <a:r>
              <a:rPr lang="en-US" dirty="0"/>
              <a:t>! Machen </a:t>
            </a:r>
            <a:r>
              <a:rPr lang="en-US" dirty="0" err="1"/>
              <a:t>viele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paper: CLIP, </a:t>
            </a:r>
            <a:r>
              <a:rPr lang="en-US" dirty="0" err="1"/>
              <a:t>VLMo</a:t>
            </a:r>
            <a:r>
              <a:rPr lang="en-US" dirty="0"/>
              <a:t>, </a:t>
            </a:r>
            <a:r>
              <a:rPr lang="en-US" dirty="0" err="1"/>
              <a:t>CoCa</a:t>
            </a:r>
            <a:endParaRPr lang="en-US" dirty="0"/>
          </a:p>
          <a:p>
            <a:endParaRPr lang="en-US" dirty="0"/>
          </a:p>
          <a:p>
            <a:r>
              <a:rPr lang="en-US" dirty="0"/>
              <a:t>Am </a:t>
            </a:r>
            <a:r>
              <a:rPr lang="en-US" dirty="0" err="1"/>
              <a:t>wichtigesten</a:t>
            </a:r>
            <a:r>
              <a:rPr lang="en-US" dirty="0"/>
              <a:t>: Self-Supervised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CC41A-399E-BD00-A42A-67F1F4D5D5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7332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C4508-A05E-2D48-1FA0-AE3C8429C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3435B5-C0BE-DCB6-6E86-CAD777AEAC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61C5E5-910C-54F0-D295-517E16E0F2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Unimodal pretrained model</a:t>
            </a:r>
          </a:p>
          <a:p>
            <a:r>
              <a:rPr lang="en-US" dirty="0"/>
              <a:t>-&gt; SELF-SUPERVISED =&gt; End-to-End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58CA9-8CAB-5600-99D8-C197F98E84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265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DDDD9-2F77-62D7-75CE-D263F1FB5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FD865C-C30C-28AC-C5D1-BED18310DB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4DFEE6-7726-6FBA-181F-0C2861942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Unimodal pretrained model</a:t>
            </a:r>
          </a:p>
          <a:p>
            <a:endParaRPr lang="en-US" dirty="0"/>
          </a:p>
          <a:p>
            <a:r>
              <a:rPr lang="en-US" dirty="0"/>
              <a:t>Am </a:t>
            </a:r>
            <a:r>
              <a:rPr lang="en-US" dirty="0" err="1"/>
              <a:t>wichtigesten</a:t>
            </a:r>
            <a:r>
              <a:rPr lang="en-US" dirty="0"/>
              <a:t>: Self-Supervised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548A3-C9CE-6ECD-F4F1-3DAA3A501D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0C62-07EA-4146-9798-A0A17F7FEF9F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8327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06" y="684995"/>
            <a:ext cx="1374362" cy="1872260"/>
          </a:xfrm>
          <a:prstGeom prst="rect">
            <a:avLst/>
          </a:prstGeom>
        </p:spPr>
      </p:pic>
      <p:pic>
        <p:nvPicPr>
          <p:cNvPr id="2" name="Bild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030" y="2125196"/>
            <a:ext cx="2451411" cy="4896678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22288" y="4718050"/>
            <a:ext cx="6985000" cy="719138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de-DE" noProof="0"/>
              <a:t>Titelmasterformat durch Klicken bearbeiten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22288" y="5294313"/>
            <a:ext cx="6985000" cy="1008062"/>
          </a:xfrm>
        </p:spPr>
        <p:txBody>
          <a:bodyPr/>
          <a:lstStyle>
            <a:lvl1pPr>
              <a:spcAft>
                <a:spcPct val="0"/>
              </a:spcAft>
              <a:defRPr sz="2400" i="1"/>
            </a:lvl1pPr>
          </a:lstStyle>
          <a:p>
            <a:pPr lvl="0"/>
            <a:r>
              <a:rPr lang="de-DE" noProof="0"/>
              <a:t>Formatvorlage des Untertitelmasters durch Klicken bearbeiten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 preserve="1">
  <p:cSld name="Titel, Diagramm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iagrammplatzhalter 2"/>
          <p:cNvSpPr>
            <a:spLocks noGrp="1"/>
          </p:cNvSpPr>
          <p:nvPr>
            <p:ph type="chart" sz="half" idx="1"/>
          </p:nvPr>
        </p:nvSpPr>
        <p:spPr>
          <a:xfrm>
            <a:off x="522288" y="2138363"/>
            <a:ext cx="4135437" cy="452278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810125" y="2138363"/>
            <a:ext cx="4137025" cy="452278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B7440A9E-2DF6-49F5-A69A-7E83E654EF6F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0131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1B189BCE-72B6-4347-8C11-17284F861ED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2058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22288" y="2138363"/>
            <a:ext cx="4135437" cy="4522787"/>
          </a:xfrm>
        </p:spPr>
        <p:txBody>
          <a:bodyPr/>
          <a:lstStyle>
            <a:lvl1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de-DE" sz="17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de-DE" sz="17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de-DE" sz="17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de-DE" sz="17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en-US" sz="17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810125" y="2138363"/>
            <a:ext cx="4137025" cy="4522787"/>
          </a:xfrm>
        </p:spPr>
        <p:txBody>
          <a:bodyPr/>
          <a:lstStyle>
            <a:lvl1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de-DE" sz="17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de-DE" sz="17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de-DE" sz="17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de-DE" sz="17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lang="en-US" sz="17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C9DF4026-A29C-4B40-902F-41C57635FD76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6420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9A62AABA-5C59-49CF-A516-801C5D3DCF65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3405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7991D8C6-CAB4-44CE-8EA5-8D04D05EBC07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058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55D2BB0D-2C4F-41CB-81FD-E9CE2EF002ED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1175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759700" y="671513"/>
            <a:ext cx="2411413" cy="5989637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22288" y="671513"/>
            <a:ext cx="7085012" cy="5989637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8C495611-ACA6-4783-9F35-F2E84BDDE611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5543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el und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abellenplatzhalter 2"/>
          <p:cNvSpPr>
            <a:spLocks noGrp="1"/>
          </p:cNvSpPr>
          <p:nvPr>
            <p:ph type="tbl" idx="1"/>
          </p:nvPr>
        </p:nvSpPr>
        <p:spPr>
          <a:xfrm>
            <a:off x="522288" y="2138363"/>
            <a:ext cx="8424862" cy="452278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40192516-3A96-4AF1-ACCE-4FA25417AC18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8432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el, Text und Cli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522288" y="2138363"/>
            <a:ext cx="4135437" cy="452278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lipArt-Platzhalter 3"/>
          <p:cNvSpPr>
            <a:spLocks noGrp="1"/>
          </p:cNvSpPr>
          <p:nvPr>
            <p:ph type="clipArt" sz="half" idx="2"/>
          </p:nvPr>
        </p:nvSpPr>
        <p:spPr>
          <a:xfrm>
            <a:off x="4810125" y="2138363"/>
            <a:ext cx="4137025" cy="4522787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Seite </a:t>
            </a:r>
            <a:fld id="{F7AE973F-D322-44D2-BC6C-F98FA548D40F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6667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270" y="5365645"/>
            <a:ext cx="720100" cy="1440200"/>
          </a:xfrm>
          <a:prstGeom prst="rect">
            <a:avLst/>
          </a:prstGeom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2288" y="671513"/>
            <a:ext cx="9648825" cy="94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das Titelformat zu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2288" y="2138363"/>
            <a:ext cx="8424862" cy="452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die Formate des Vorlagentextes zu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947150" y="7165975"/>
            <a:ext cx="1223963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1054100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Seite </a:t>
            </a:r>
            <a:fld id="{59EA8C07-EA1E-4A55-873B-B297E2C8BA10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032" name="Text Box 8"/>
          <p:cNvSpPr txBox="1">
            <a:spLocks noChangeArrowheads="1"/>
          </p:cNvSpPr>
          <p:nvPr userDrawn="1"/>
        </p:nvSpPr>
        <p:spPr bwMode="auto">
          <a:xfrm>
            <a:off x="512763" y="7165975"/>
            <a:ext cx="7713662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1054100">
              <a:defRPr sz="2400">
                <a:solidFill>
                  <a:schemeClr val="tx1"/>
                </a:solidFill>
                <a:latin typeface="Arial" charset="0"/>
              </a:defRPr>
            </a:lvl1pPr>
            <a:lvl2pPr marL="527050" algn="l" defTabSz="105410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054100" algn="l" defTabSz="10541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81150" algn="l" defTabSz="10541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106613" algn="l" defTabSz="10541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63813" defTabSz="10541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3021013" defTabSz="10541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78213" defTabSz="10541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935413" defTabSz="10541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de-DE" sz="1000" b="1" dirty="0"/>
              <a:t>Hochschule Hannover</a:t>
            </a:r>
            <a:r>
              <a:rPr lang="de-DE" sz="1000" dirty="0"/>
              <a:t>   Tim Cares</a:t>
            </a:r>
            <a:r>
              <a:rPr lang="de-DE" sz="1000" i="1" dirty="0"/>
              <a:t>   </a:t>
            </a:r>
            <a:r>
              <a:rPr lang="de-DE" sz="1000" dirty="0" err="1"/>
              <a:t>Master‘s</a:t>
            </a:r>
            <a:r>
              <a:rPr lang="de-DE" sz="1000" dirty="0"/>
              <a:t> </a:t>
            </a:r>
            <a:r>
              <a:rPr lang="de-DE" sz="1000" dirty="0" err="1"/>
              <a:t>thesis</a:t>
            </a:r>
            <a:r>
              <a:rPr lang="de-DE" sz="1000" dirty="0"/>
              <a:t>   24.10.2024</a:t>
            </a:r>
          </a:p>
        </p:txBody>
      </p:sp>
      <p:sp>
        <p:nvSpPr>
          <p:cNvPr id="1034" name="Line 10"/>
          <p:cNvSpPr>
            <a:spLocks noChangeShapeType="1"/>
          </p:cNvSpPr>
          <p:nvPr userDrawn="1"/>
        </p:nvSpPr>
        <p:spPr bwMode="auto">
          <a:xfrm>
            <a:off x="522288" y="7021513"/>
            <a:ext cx="9648825" cy="0"/>
          </a:xfrm>
          <a:prstGeom prst="line">
            <a:avLst/>
          </a:prstGeom>
          <a:noFill/>
          <a:ln w="50800">
            <a:solidFill>
              <a:srgbClr val="DC3C05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8" r:id="rId6"/>
    <p:sldLayoutId id="2147483659" r:id="rId7"/>
    <p:sldLayoutId id="2147483660" r:id="rId8"/>
    <p:sldLayoutId id="2147483661" r:id="rId9"/>
    <p:sldLayoutId id="2147483662" r:id="rId10"/>
  </p:sldLayoutIdLst>
  <p:hf hdr="0" ftr="0" dt="0"/>
  <p:txStyles>
    <p:titleStyle>
      <a:lvl1pPr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2pPr>
      <a:lvl3pPr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3pPr>
      <a:lvl4pPr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4pPr>
      <a:lvl5pPr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5pPr>
      <a:lvl6pPr marL="457200"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defTabSz="1054100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algn="l" defTabSz="1054100" rtl="0" fontAlgn="base">
        <a:lnSpc>
          <a:spcPct val="110000"/>
        </a:lnSpc>
        <a:spcBef>
          <a:spcPct val="0"/>
        </a:spcBef>
        <a:spcAft>
          <a:spcPct val="40000"/>
        </a:spcAft>
        <a:defRPr sz="1700">
          <a:solidFill>
            <a:schemeClr val="tx1"/>
          </a:solidFill>
          <a:latin typeface="+mn-lt"/>
          <a:ea typeface="+mn-ea"/>
          <a:cs typeface="+mn-cs"/>
        </a:defRPr>
      </a:lvl1pPr>
      <a:lvl2pPr marL="269875" indent="-268288" algn="l" defTabSz="1054100" rtl="0" fontAlgn="base">
        <a:lnSpc>
          <a:spcPct val="110000"/>
        </a:lnSpc>
        <a:spcBef>
          <a:spcPct val="0"/>
        </a:spcBef>
        <a:spcAft>
          <a:spcPct val="40000"/>
        </a:spcAft>
        <a:buChar char="•"/>
        <a:defRPr sz="1700">
          <a:solidFill>
            <a:schemeClr val="tx1"/>
          </a:solidFill>
          <a:latin typeface="+mn-lt"/>
        </a:defRPr>
      </a:lvl2pPr>
      <a:lvl3pPr marL="627063" indent="-177800" algn="l" defTabSz="1054100" rtl="0" fontAlgn="base">
        <a:lnSpc>
          <a:spcPct val="110000"/>
        </a:lnSpc>
        <a:spcBef>
          <a:spcPct val="0"/>
        </a:spcBef>
        <a:spcAft>
          <a:spcPct val="40000"/>
        </a:spcAft>
        <a:buFont typeface="Arial" charset="0"/>
        <a:buChar char="-"/>
        <a:defRPr sz="1700">
          <a:solidFill>
            <a:schemeClr val="tx1"/>
          </a:solidFill>
          <a:latin typeface="+mn-lt"/>
        </a:defRPr>
      </a:lvl3pPr>
      <a:lvl4pPr marL="1074738" indent="-174625" algn="l" defTabSz="1054100" rtl="0" fontAlgn="base">
        <a:lnSpc>
          <a:spcPct val="110000"/>
        </a:lnSpc>
        <a:spcBef>
          <a:spcPct val="0"/>
        </a:spcBef>
        <a:spcAft>
          <a:spcPct val="40000"/>
        </a:spcAft>
        <a:buFont typeface="Arial" charset="0"/>
        <a:buChar char="-"/>
        <a:defRPr sz="1700" i="1">
          <a:solidFill>
            <a:schemeClr val="tx1"/>
          </a:solidFill>
          <a:latin typeface="+mn-lt"/>
        </a:defRPr>
      </a:lvl4pPr>
      <a:lvl5pPr marL="1616075" indent="-176213" algn="l" defTabSz="1054100" rtl="0" fontAlgn="base">
        <a:lnSpc>
          <a:spcPct val="110000"/>
        </a:lnSpc>
        <a:spcBef>
          <a:spcPct val="0"/>
        </a:spcBef>
        <a:spcAft>
          <a:spcPct val="40000"/>
        </a:spcAft>
        <a:buFont typeface="Arial" charset="0"/>
        <a:buChar char="-"/>
        <a:defRPr sz="1700">
          <a:solidFill>
            <a:schemeClr val="tx1"/>
          </a:solidFill>
          <a:latin typeface="+mn-lt"/>
        </a:defRPr>
      </a:lvl5pPr>
      <a:lvl6pPr marL="2073275" indent="-176213" algn="l" defTabSz="1054100" rtl="0" fontAlgn="base">
        <a:lnSpc>
          <a:spcPct val="110000"/>
        </a:lnSpc>
        <a:spcBef>
          <a:spcPct val="0"/>
        </a:spcBef>
        <a:spcAft>
          <a:spcPct val="40000"/>
        </a:spcAft>
        <a:buFont typeface="Arial" charset="0"/>
        <a:buChar char="-"/>
        <a:defRPr sz="1700">
          <a:solidFill>
            <a:schemeClr val="tx1"/>
          </a:solidFill>
          <a:latin typeface="+mn-lt"/>
        </a:defRPr>
      </a:lvl6pPr>
      <a:lvl7pPr marL="2530475" indent="-176213" algn="l" defTabSz="1054100" rtl="0" fontAlgn="base">
        <a:lnSpc>
          <a:spcPct val="110000"/>
        </a:lnSpc>
        <a:spcBef>
          <a:spcPct val="0"/>
        </a:spcBef>
        <a:spcAft>
          <a:spcPct val="40000"/>
        </a:spcAft>
        <a:buFont typeface="Arial" charset="0"/>
        <a:buChar char="-"/>
        <a:defRPr sz="1700">
          <a:solidFill>
            <a:schemeClr val="tx1"/>
          </a:solidFill>
          <a:latin typeface="+mn-lt"/>
        </a:defRPr>
      </a:lvl7pPr>
      <a:lvl8pPr marL="2987675" indent="-176213" algn="l" defTabSz="1054100" rtl="0" fontAlgn="base">
        <a:lnSpc>
          <a:spcPct val="110000"/>
        </a:lnSpc>
        <a:spcBef>
          <a:spcPct val="0"/>
        </a:spcBef>
        <a:spcAft>
          <a:spcPct val="40000"/>
        </a:spcAft>
        <a:buFont typeface="Arial" charset="0"/>
        <a:buChar char="-"/>
        <a:defRPr sz="1700">
          <a:solidFill>
            <a:schemeClr val="tx1"/>
          </a:solidFill>
          <a:latin typeface="+mn-lt"/>
        </a:defRPr>
      </a:lvl8pPr>
      <a:lvl9pPr marL="3444875" indent="-176213" algn="l" defTabSz="1054100" rtl="0" fontAlgn="base">
        <a:lnSpc>
          <a:spcPct val="110000"/>
        </a:lnSpc>
        <a:spcBef>
          <a:spcPct val="0"/>
        </a:spcBef>
        <a:spcAft>
          <a:spcPct val="40000"/>
        </a:spcAft>
        <a:buFont typeface="Arial" charset="0"/>
        <a:buChar char="-"/>
        <a:defRPr sz="17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 err="1">
                <a:solidFill>
                  <a:schemeClr val="tx1"/>
                </a:solidFill>
              </a:rPr>
              <a:t>Leveraging</a:t>
            </a:r>
            <a:r>
              <a:rPr lang="de-DE" sz="2800" dirty="0">
                <a:solidFill>
                  <a:schemeClr val="tx1"/>
                </a:solidFill>
              </a:rPr>
              <a:t> </a:t>
            </a:r>
            <a:r>
              <a:rPr lang="de-DE" sz="2800" dirty="0" err="1">
                <a:solidFill>
                  <a:schemeClr val="tx1"/>
                </a:solidFill>
              </a:rPr>
              <a:t>Pretrained</a:t>
            </a:r>
            <a:r>
              <a:rPr lang="de-DE" sz="2800" dirty="0">
                <a:solidFill>
                  <a:schemeClr val="tx1"/>
                </a:solidFill>
              </a:rPr>
              <a:t> </a:t>
            </a:r>
            <a:r>
              <a:rPr lang="de-DE" sz="2800" dirty="0" err="1">
                <a:solidFill>
                  <a:schemeClr val="tx1"/>
                </a:solidFill>
              </a:rPr>
              <a:t>Unimodal</a:t>
            </a:r>
            <a:r>
              <a:rPr lang="de-DE" sz="2800" dirty="0">
                <a:solidFill>
                  <a:schemeClr val="tx1"/>
                </a:solidFill>
              </a:rPr>
              <a:t> Models</a:t>
            </a:r>
            <a:br>
              <a:rPr lang="de-DE" sz="2800" dirty="0">
                <a:solidFill>
                  <a:schemeClr val="tx1"/>
                </a:solidFill>
              </a:rPr>
            </a:br>
            <a:r>
              <a:rPr lang="de-DE" sz="2800" dirty="0" err="1">
                <a:solidFill>
                  <a:schemeClr val="tx1"/>
                </a:solidFill>
              </a:rPr>
              <a:t>for</a:t>
            </a:r>
            <a:r>
              <a:rPr lang="de-DE" sz="2800" dirty="0">
                <a:solidFill>
                  <a:schemeClr val="tx1"/>
                </a:solidFill>
              </a:rPr>
              <a:t> </a:t>
            </a:r>
            <a:r>
              <a:rPr lang="de-DE" sz="2800" dirty="0" err="1">
                <a:solidFill>
                  <a:schemeClr val="tx1"/>
                </a:solidFill>
              </a:rPr>
              <a:t>Efficient</a:t>
            </a:r>
            <a:r>
              <a:rPr lang="de-DE" sz="2800" dirty="0">
                <a:solidFill>
                  <a:schemeClr val="tx1"/>
                </a:solidFill>
              </a:rPr>
              <a:t> Vision-Language </a:t>
            </a:r>
            <a:r>
              <a:rPr lang="de-DE" sz="2800" dirty="0" err="1">
                <a:solidFill>
                  <a:schemeClr val="tx1"/>
                </a:solidFill>
              </a:rPr>
              <a:t>Pretraining</a:t>
            </a:r>
            <a:endParaRPr lang="de-DE" sz="2800" dirty="0">
              <a:solidFill>
                <a:schemeClr val="tx1"/>
              </a:solidFill>
            </a:endParaRP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22288" y="5581753"/>
            <a:ext cx="6985000" cy="1008062"/>
          </a:xfrm>
        </p:spPr>
        <p:txBody>
          <a:bodyPr/>
          <a:lstStyle/>
          <a:p>
            <a:r>
              <a:rPr lang="de-DE" sz="1600" dirty="0" err="1"/>
              <a:t>Master‘s</a:t>
            </a:r>
            <a:r>
              <a:rPr lang="de-DE" sz="1600" dirty="0"/>
              <a:t> </a:t>
            </a:r>
            <a:r>
              <a:rPr lang="de-DE" sz="1600" dirty="0" err="1"/>
              <a:t>thesis</a:t>
            </a:r>
            <a:r>
              <a:rPr lang="de-DE" sz="1600" dirty="0"/>
              <a:t> in Applied Computer Science</a:t>
            </a:r>
          </a:p>
        </p:txBody>
      </p:sp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522288" y="6878638"/>
            <a:ext cx="6634162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1054100">
              <a:defRPr sz="2400">
                <a:solidFill>
                  <a:schemeClr val="tx1"/>
                </a:solidFill>
                <a:latin typeface="Arial" charset="0"/>
              </a:defRPr>
            </a:lvl1pPr>
            <a:lvl2pPr marL="527050" algn="l" defTabSz="105410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054100" algn="l" defTabSz="10541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81150" algn="l" defTabSz="10541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106613" algn="l" defTabSz="10541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63813" defTabSz="10541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3021013" defTabSz="10541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78213" defTabSz="10541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935413" defTabSz="10541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de-DE" sz="1000" dirty="0"/>
              <a:t>Tim Cares, 24.10.2024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D4405-B581-0631-1A32-4DF5E87C7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F5AD32-610D-A85B-D9F7-1790583A15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10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89DE7A2C-9047-9594-F5F4-5F160FFEFA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 err="1"/>
              <a:t>Contrastive</a:t>
            </a:r>
            <a:r>
              <a:rPr lang="de-DE" sz="2400" b="0" i="1" dirty="0"/>
              <a:t> Loss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2EF1F6-E9C5-5197-008B-E779BD3E8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270" y="2341225"/>
            <a:ext cx="5252853" cy="36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0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C5CA9-204C-9023-B44E-604178036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8FD1B0-33C3-9235-C0B2-1802343E0C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11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7B3762F9-B53C-4ED4-3479-66BE447A1E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 err="1"/>
              <a:t>Contrastive</a:t>
            </a:r>
            <a:r>
              <a:rPr lang="de-DE" sz="2400" b="0" i="1" dirty="0"/>
              <a:t> Loss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0B59C0-63C7-4360-900C-AA8473B15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628" y="324945"/>
            <a:ext cx="2731484" cy="18722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E82346-AB8D-2A0B-FD74-946C59153384}"/>
              </a:ext>
            </a:extLst>
          </p:cNvPr>
          <p:cNvSpPr txBox="1"/>
          <p:nvPr/>
        </p:nvSpPr>
        <p:spPr>
          <a:xfrm>
            <a:off x="2671929" y="6426645"/>
            <a:ext cx="5349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Goal: Find suitable image-text pair in set of images and texts</a:t>
            </a:r>
          </a:p>
          <a:p>
            <a:r>
              <a:rPr lang="en-US" b="1" dirty="0">
                <a:solidFill>
                  <a:schemeClr val="tx1"/>
                </a:solidFill>
              </a:rPr>
              <a:t>=&gt; Ensures </a:t>
            </a:r>
            <a:r>
              <a:rPr lang="en-US" b="1" i="1" dirty="0">
                <a:solidFill>
                  <a:schemeClr val="tx1"/>
                </a:solidFill>
              </a:rPr>
              <a:t>alignment</a:t>
            </a:r>
          </a:p>
        </p:txBody>
      </p:sp>
      <p:pic>
        <p:nvPicPr>
          <p:cNvPr id="6" name="Picture 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81699881-C206-9FD4-D200-3A57BF6E04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7" t="9325"/>
          <a:stretch/>
        </p:blipFill>
        <p:spPr>
          <a:xfrm>
            <a:off x="810070" y="1979211"/>
            <a:ext cx="8499022" cy="41868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6FC6352-609E-C6C6-4ADC-43E7F8DC93DA}"/>
              </a:ext>
            </a:extLst>
          </p:cNvPr>
          <p:cNvSpPr/>
          <p:nvPr/>
        </p:nvSpPr>
        <p:spPr bwMode="auto">
          <a:xfrm>
            <a:off x="522288" y="4072617"/>
            <a:ext cx="791852" cy="209340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021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4C20A-A364-FF07-5C9E-A97D19044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C56329-78BD-7223-C8D9-FAA78F106B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12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D6361D93-1FC2-AD40-9C62-C60EE8F0B6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/>
              <a:t>Architecture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A9BFBF5-D4C0-1283-93BA-C40ECA503C7C}"/>
              </a:ext>
            </a:extLst>
          </p:cNvPr>
          <p:cNvSpPr/>
          <p:nvPr/>
        </p:nvSpPr>
        <p:spPr bwMode="auto">
          <a:xfrm>
            <a:off x="2094256" y="3421376"/>
            <a:ext cx="2202214" cy="1129989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BEiTv2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  <a:p>
            <a:r>
              <a:rPr lang="en-US" sz="1600" dirty="0">
                <a:solidFill>
                  <a:schemeClr val="tx1"/>
                </a:solidFill>
              </a:rPr>
              <a:t>(pretrained)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7702AD2-693C-07F8-56F1-3C2E7412CD3B}"/>
              </a:ext>
            </a:extLst>
          </p:cNvPr>
          <p:cNvSpPr/>
          <p:nvPr/>
        </p:nvSpPr>
        <p:spPr bwMode="auto">
          <a:xfrm>
            <a:off x="6138810" y="3421375"/>
            <a:ext cx="2202214" cy="1129989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BERT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</a:rPr>
              <a:t>(pretrained)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A77E75D-D7D5-6C0D-DDE3-DCED960304ED}"/>
              </a:ext>
            </a:extLst>
          </p:cNvPr>
          <p:cNvGrpSpPr/>
          <p:nvPr/>
        </p:nvGrpSpPr>
        <p:grpSpPr>
          <a:xfrm>
            <a:off x="4626600" y="1224926"/>
            <a:ext cx="1123267" cy="1296180"/>
            <a:chOff x="4785066" y="1146176"/>
            <a:chExt cx="1123267" cy="1296180"/>
          </a:xfrm>
        </p:grpSpPr>
        <p:pic>
          <p:nvPicPr>
            <p:cNvPr id="36" name="Picture 35" descr="A diagram of a software coding process&#10;&#10;Description automatically generated">
              <a:extLst>
                <a:ext uri="{FF2B5EF4-FFF2-40B4-BE49-F238E27FC236}">
                  <a16:creationId xmlns:a16="http://schemas.microsoft.com/office/drawing/2014/main" id="{1889A41D-D72A-807E-0FE5-1E26B1755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870"/>
            <a:stretch/>
          </p:blipFill>
          <p:spPr>
            <a:xfrm>
              <a:off x="4785066" y="1146176"/>
              <a:ext cx="1123267" cy="1296180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59FEDC5-1374-CBEE-875F-E2823DE44AA1}"/>
                </a:ext>
              </a:extLst>
            </p:cNvPr>
            <p:cNvSpPr/>
            <p:nvPr/>
          </p:nvSpPr>
          <p:spPr bwMode="auto">
            <a:xfrm>
              <a:off x="4785066" y="1693135"/>
              <a:ext cx="201584" cy="36005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182880" tIns="137160" rIns="182880" bIns="13716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B7B6106-6187-FD35-918B-7628BC76AB9C}"/>
              </a:ext>
            </a:extLst>
          </p:cNvPr>
          <p:cNvCxnSpPr>
            <a:cxnSpLocks/>
          </p:cNvCxnSpPr>
          <p:nvPr/>
        </p:nvCxnSpPr>
        <p:spPr bwMode="auto">
          <a:xfrm flipH="1">
            <a:off x="4050520" y="2521106"/>
            <a:ext cx="777664" cy="828259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EAFC1DF-9B45-A9AC-077A-21C8008E2A97}"/>
              </a:ext>
            </a:extLst>
          </p:cNvPr>
          <p:cNvCxnSpPr>
            <a:cxnSpLocks/>
          </p:cNvCxnSpPr>
          <p:nvPr/>
        </p:nvCxnSpPr>
        <p:spPr bwMode="auto">
          <a:xfrm>
            <a:off x="5683424" y="2529799"/>
            <a:ext cx="777664" cy="828259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C621E6D-15C2-8315-5A32-AE033CAC7BC4}"/>
              </a:ext>
            </a:extLst>
          </p:cNvPr>
          <p:cNvSpPr txBox="1"/>
          <p:nvPr/>
        </p:nvSpPr>
        <p:spPr>
          <a:xfrm>
            <a:off x="4059866" y="2636151"/>
            <a:ext cx="473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12x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D82E81D-AA76-DFF2-F838-3CED1D304601}"/>
              </a:ext>
            </a:extLst>
          </p:cNvPr>
          <p:cNvSpPr txBox="1"/>
          <p:nvPr/>
        </p:nvSpPr>
        <p:spPr>
          <a:xfrm>
            <a:off x="5902206" y="2636151"/>
            <a:ext cx="473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12x</a:t>
            </a:r>
          </a:p>
        </p:txBody>
      </p:sp>
    </p:spTree>
    <p:extLst>
      <p:ext uri="{BB962C8B-B14F-4D97-AF65-F5344CB8AC3E}">
        <p14:creationId xmlns:p14="http://schemas.microsoft.com/office/powerpoint/2010/main" val="2386309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A8737-D49E-A0A6-41A6-BCCCF3E26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0FE0B6-7665-F620-173C-F9A5D0C0ED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13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315B34F7-FE65-B8DE-3B4C-60B3F97B3D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/>
              <a:t>Architecture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A78B6A5-208A-AB75-F166-9FD74C128256}"/>
              </a:ext>
            </a:extLst>
          </p:cNvPr>
          <p:cNvSpPr/>
          <p:nvPr/>
        </p:nvSpPr>
        <p:spPr bwMode="auto">
          <a:xfrm>
            <a:off x="3977936" y="3783264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BEiTv2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  <a:p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006FA1-2BBF-7D05-7447-8EF9B8EAF697}"/>
              </a:ext>
            </a:extLst>
          </p:cNvPr>
          <p:cNvSpPr/>
          <p:nvPr/>
        </p:nvSpPr>
        <p:spPr bwMode="auto">
          <a:xfrm>
            <a:off x="5229059" y="3783264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BERT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680A0E-9E55-7DB0-C2E2-720999B903AF}"/>
              </a:ext>
            </a:extLst>
          </p:cNvPr>
          <p:cNvSpPr/>
          <p:nvPr/>
        </p:nvSpPr>
        <p:spPr bwMode="auto">
          <a:xfrm>
            <a:off x="3834490" y="2133043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9F72F42-ACA3-0B38-8AA7-3E8B64716E7E}"/>
              </a:ext>
            </a:extLst>
          </p:cNvPr>
          <p:cNvSpPr/>
          <p:nvPr/>
        </p:nvSpPr>
        <p:spPr bwMode="auto">
          <a:xfrm>
            <a:off x="4605643" y="2414034"/>
            <a:ext cx="1051200" cy="6336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57CFBF-78D3-2601-5C0D-CE5F66388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488" y="5205830"/>
            <a:ext cx="566097" cy="5660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1798FB-020C-E0D9-3C1B-5AB52CC7CD88}"/>
              </a:ext>
            </a:extLst>
          </p:cNvPr>
          <p:cNvSpPr txBox="1"/>
          <p:nvPr/>
        </p:nvSpPr>
        <p:spPr>
          <a:xfrm>
            <a:off x="4905709" y="5273436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7005D8-9E5D-0D5F-943D-43E47A93458B}"/>
              </a:ext>
            </a:extLst>
          </p:cNvPr>
          <p:cNvCxnSpPr/>
          <p:nvPr/>
        </p:nvCxnSpPr>
        <p:spPr bwMode="auto">
          <a:xfrm flipV="1">
            <a:off x="4503536" y="4869423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1DBB15B-7011-8109-8C60-8D421A567613}"/>
              </a:ext>
            </a:extLst>
          </p:cNvPr>
          <p:cNvCxnSpPr/>
          <p:nvPr/>
        </p:nvCxnSpPr>
        <p:spPr bwMode="auto">
          <a:xfrm flipV="1">
            <a:off x="5754659" y="4889800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34AAAA-DB5E-0F6C-2A85-B9F8ACFD410A}"/>
              </a:ext>
            </a:extLst>
          </p:cNvPr>
          <p:cNvCxnSpPr/>
          <p:nvPr/>
        </p:nvCxnSpPr>
        <p:spPr bwMode="auto">
          <a:xfrm flipV="1">
            <a:off x="5754659" y="447621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F069FE-2BCB-1E5B-0D26-BC21EA2977E6}"/>
              </a:ext>
            </a:extLst>
          </p:cNvPr>
          <p:cNvCxnSpPr/>
          <p:nvPr/>
        </p:nvCxnSpPr>
        <p:spPr bwMode="auto">
          <a:xfrm flipV="1">
            <a:off x="4503536" y="4476216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7B2F0F3-4A73-78D8-54B7-AE3369C10B1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346700" y="3130198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B986A20-C80B-88A8-39DE-7C7A7C1631AD}"/>
              </a:ext>
            </a:extLst>
          </p:cNvPr>
          <p:cNvCxnSpPr>
            <a:cxnSpLocks/>
          </p:cNvCxnSpPr>
          <p:nvPr/>
        </p:nvCxnSpPr>
        <p:spPr bwMode="auto">
          <a:xfrm flipV="1">
            <a:off x="4772898" y="1762008"/>
            <a:ext cx="0" cy="509562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1BCF2D-E1B5-A80A-105D-618D159A614C}"/>
              </a:ext>
            </a:extLst>
          </p:cNvPr>
          <p:cNvCxnSpPr>
            <a:cxnSpLocks/>
          </p:cNvCxnSpPr>
          <p:nvPr/>
        </p:nvCxnSpPr>
        <p:spPr bwMode="auto">
          <a:xfrm flipV="1">
            <a:off x="4627516" y="3130198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D7E0B3-31A8-18D7-1A00-D1BD3D596523}"/>
              </a:ext>
            </a:extLst>
          </p:cNvPr>
          <p:cNvCxnSpPr>
            <a:cxnSpLocks/>
          </p:cNvCxnSpPr>
          <p:nvPr/>
        </p:nvCxnSpPr>
        <p:spPr bwMode="auto">
          <a:xfrm flipV="1">
            <a:off x="5490720" y="1762008"/>
            <a:ext cx="0" cy="509562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E283C04-2B2C-AB83-7E50-B8DE45DAF3FB}"/>
              </a:ext>
            </a:extLst>
          </p:cNvPr>
          <p:cNvSpPr/>
          <p:nvPr/>
        </p:nvSpPr>
        <p:spPr bwMode="auto">
          <a:xfrm>
            <a:off x="4220488" y="1123352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4067E9-98BE-753C-0C50-4976B883A4F3}"/>
              </a:ext>
            </a:extLst>
          </p:cNvPr>
          <p:cNvSpPr/>
          <p:nvPr/>
        </p:nvSpPr>
        <p:spPr bwMode="auto">
          <a:xfrm>
            <a:off x="4382103" y="1121482"/>
            <a:ext cx="89711" cy="566097"/>
          </a:xfrm>
          <a:prstGeom prst="rect">
            <a:avLst/>
          </a:prstGeom>
          <a:solidFill>
            <a:srgbClr val="FAD7AC">
              <a:alpha val="40000"/>
            </a:srgbClr>
          </a:solidFill>
          <a:ln w="9525" cap="flat" cmpd="sng" algn="ctr">
            <a:solidFill>
              <a:srgbClr val="B46504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4D3A4D-618B-8CA4-852A-AB3F0F815177}"/>
              </a:ext>
            </a:extLst>
          </p:cNvPr>
          <p:cNvSpPr/>
          <p:nvPr/>
        </p:nvSpPr>
        <p:spPr bwMode="auto">
          <a:xfrm>
            <a:off x="4722251" y="1121482"/>
            <a:ext cx="89711" cy="566097"/>
          </a:xfrm>
          <a:prstGeom prst="rect">
            <a:avLst/>
          </a:prstGeom>
          <a:solidFill>
            <a:srgbClr val="FAD7AC">
              <a:alpha val="40000"/>
            </a:srgbClr>
          </a:solidFill>
          <a:ln w="9525" cap="flat" cmpd="sng" algn="ctr">
            <a:solidFill>
              <a:srgbClr val="B46504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A95C95-984B-7A2E-9119-973A896A7B14}"/>
              </a:ext>
            </a:extLst>
          </p:cNvPr>
          <p:cNvSpPr txBox="1"/>
          <p:nvPr/>
        </p:nvSpPr>
        <p:spPr>
          <a:xfrm>
            <a:off x="4402904" y="121556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C431E65-F8A9-EE49-B549-4B8F8C73F681}"/>
              </a:ext>
            </a:extLst>
          </p:cNvPr>
          <p:cNvGrpSpPr/>
          <p:nvPr/>
        </p:nvGrpSpPr>
        <p:grpSpPr>
          <a:xfrm flipH="1">
            <a:off x="5458922" y="1117055"/>
            <a:ext cx="591474" cy="567967"/>
            <a:chOff x="5292574" y="1748284"/>
            <a:chExt cx="591474" cy="56796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1E373B4-515A-C088-1FE5-38C187CCB38D}"/>
                </a:ext>
              </a:extLst>
            </p:cNvPr>
            <p:cNvSpPr/>
            <p:nvPr/>
          </p:nvSpPr>
          <p:spPr bwMode="auto">
            <a:xfrm>
              <a:off x="5292574" y="1750154"/>
              <a:ext cx="89711" cy="566097"/>
            </a:xfrm>
            <a:prstGeom prst="rect">
              <a:avLst/>
            </a:prstGeom>
            <a:solidFill>
              <a:srgbClr val="BAC8D3"/>
            </a:solidFill>
            <a:ln w="9525" cap="flat" cmpd="sng" algn="ctr">
              <a:solidFill>
                <a:srgbClr val="23445D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182880" tIns="137160" rIns="182880" bIns="13716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8250B46-FEB5-D7B9-6F1B-8EE897CF4A11}"/>
                </a:ext>
              </a:extLst>
            </p:cNvPr>
            <p:cNvSpPr/>
            <p:nvPr/>
          </p:nvSpPr>
          <p:spPr bwMode="auto">
            <a:xfrm>
              <a:off x="5454189" y="1748284"/>
              <a:ext cx="89711" cy="566097"/>
            </a:xfrm>
            <a:prstGeom prst="rect">
              <a:avLst/>
            </a:prstGeom>
            <a:solidFill>
              <a:srgbClr val="BAC8D3">
                <a:alpha val="40000"/>
              </a:srgbClr>
            </a:solidFill>
            <a:ln w="9525" cap="flat" cmpd="sng" algn="ctr">
              <a:solidFill>
                <a:srgbClr val="23445D">
                  <a:alpha val="4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182880" tIns="137160" rIns="182880" bIns="13716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C21ADB9-E74B-2DF6-2EA2-37C853159B70}"/>
                </a:ext>
              </a:extLst>
            </p:cNvPr>
            <p:cNvSpPr/>
            <p:nvPr/>
          </p:nvSpPr>
          <p:spPr bwMode="auto">
            <a:xfrm>
              <a:off x="5794337" y="1748284"/>
              <a:ext cx="89711" cy="566097"/>
            </a:xfrm>
            <a:prstGeom prst="rect">
              <a:avLst/>
            </a:prstGeom>
            <a:solidFill>
              <a:srgbClr val="BAC8D3">
                <a:alpha val="40000"/>
              </a:srgbClr>
            </a:solidFill>
            <a:ln w="9525" cap="flat" cmpd="sng" algn="ctr">
              <a:solidFill>
                <a:srgbClr val="23445D">
                  <a:alpha val="4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182880" tIns="137160" rIns="182880" bIns="13716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FB400D7-522E-1182-998D-DA289364DA9A}"/>
                </a:ext>
              </a:extLst>
            </p:cNvPr>
            <p:cNvSpPr txBox="1"/>
            <p:nvPr/>
          </p:nvSpPr>
          <p:spPr>
            <a:xfrm>
              <a:off x="5474990" y="1842371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EA64820-5E0F-7E01-CFD2-1D18A770D320}"/>
              </a:ext>
            </a:extLst>
          </p:cNvPr>
          <p:cNvGrpSpPr/>
          <p:nvPr/>
        </p:nvGrpSpPr>
        <p:grpSpPr>
          <a:xfrm>
            <a:off x="7823883" y="2482108"/>
            <a:ext cx="1123267" cy="1296180"/>
            <a:chOff x="4785066" y="1146176"/>
            <a:chExt cx="1123267" cy="1296180"/>
          </a:xfrm>
        </p:grpSpPr>
        <p:pic>
          <p:nvPicPr>
            <p:cNvPr id="28" name="Picture 27" descr="A diagram of a software coding process&#10;&#10;Description automatically generated">
              <a:extLst>
                <a:ext uri="{FF2B5EF4-FFF2-40B4-BE49-F238E27FC236}">
                  <a16:creationId xmlns:a16="http://schemas.microsoft.com/office/drawing/2014/main" id="{2C202F58-8780-6884-DCF9-66CE41DFA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870"/>
            <a:stretch/>
          </p:blipFill>
          <p:spPr>
            <a:xfrm>
              <a:off x="4785066" y="1146176"/>
              <a:ext cx="1123267" cy="129618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A1ACA5F-ADE4-E9F1-4E5C-70A7358AC7EC}"/>
                </a:ext>
              </a:extLst>
            </p:cNvPr>
            <p:cNvSpPr/>
            <p:nvPr/>
          </p:nvSpPr>
          <p:spPr bwMode="auto">
            <a:xfrm>
              <a:off x="4785066" y="1693135"/>
              <a:ext cx="201584" cy="36005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182880" tIns="137160" rIns="182880" bIns="13716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200D08C-D4E5-7A70-5D6C-7B3D13B83C34}"/>
              </a:ext>
            </a:extLst>
          </p:cNvPr>
          <p:cNvCxnSpPr>
            <a:cxnSpLocks/>
          </p:cNvCxnSpPr>
          <p:nvPr/>
        </p:nvCxnSpPr>
        <p:spPr bwMode="auto">
          <a:xfrm>
            <a:off x="2766653" y="3130198"/>
            <a:ext cx="1211283" cy="720100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E8D0E6D-0801-AAF3-D59F-CBE3F2740847}"/>
              </a:ext>
            </a:extLst>
          </p:cNvPr>
          <p:cNvSpPr txBox="1"/>
          <p:nvPr/>
        </p:nvSpPr>
        <p:spPr>
          <a:xfrm>
            <a:off x="3113661" y="3490248"/>
            <a:ext cx="373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6x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FAA5C29-3C35-09B3-7203-BF1CEF7B7D33}"/>
              </a:ext>
            </a:extLst>
          </p:cNvPr>
          <p:cNvCxnSpPr>
            <a:cxnSpLocks/>
            <a:stCxn id="29" idx="3"/>
          </p:cNvCxnSpPr>
          <p:nvPr/>
        </p:nvCxnSpPr>
        <p:spPr bwMode="auto">
          <a:xfrm flipH="1">
            <a:off x="6280259" y="3209092"/>
            <a:ext cx="1745208" cy="632148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1A63658-9219-11CC-1C06-61C13ABB3767}"/>
              </a:ext>
            </a:extLst>
          </p:cNvPr>
          <p:cNvSpPr txBox="1"/>
          <p:nvPr/>
        </p:nvSpPr>
        <p:spPr>
          <a:xfrm>
            <a:off x="7142351" y="3528116"/>
            <a:ext cx="373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6x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924C873-A478-3F58-AEF0-3AAEC5029172}"/>
              </a:ext>
            </a:extLst>
          </p:cNvPr>
          <p:cNvCxnSpPr>
            <a:cxnSpLocks/>
            <a:endCxn id="7" idx="1"/>
          </p:cNvCxnSpPr>
          <p:nvPr/>
        </p:nvCxnSpPr>
        <p:spPr bwMode="auto">
          <a:xfrm flipV="1">
            <a:off x="2766653" y="2730834"/>
            <a:ext cx="1838990" cy="399364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132C584-9C63-96BF-FE76-F6F94731E731}"/>
              </a:ext>
            </a:extLst>
          </p:cNvPr>
          <p:cNvSpPr txBox="1"/>
          <p:nvPr/>
        </p:nvSpPr>
        <p:spPr>
          <a:xfrm>
            <a:off x="3350895" y="2677414"/>
            <a:ext cx="373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1x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263F538-6A4C-673A-009A-05B868C40EFF}"/>
              </a:ext>
            </a:extLst>
          </p:cNvPr>
          <p:cNvSpPr txBox="1"/>
          <p:nvPr/>
        </p:nvSpPr>
        <p:spPr>
          <a:xfrm>
            <a:off x="3038178" y="1316210"/>
            <a:ext cx="7538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[I_CLS]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0F29F69-A539-CAD6-260D-CA52D977A5DB}"/>
              </a:ext>
            </a:extLst>
          </p:cNvPr>
          <p:cNvCxnSpPr>
            <a:cxnSpLocks/>
            <a:stCxn id="48" idx="3"/>
            <a:endCxn id="18" idx="1"/>
          </p:cNvCxnSpPr>
          <p:nvPr/>
        </p:nvCxnSpPr>
        <p:spPr bwMode="auto">
          <a:xfrm flipV="1">
            <a:off x="3792064" y="1406401"/>
            <a:ext cx="428424" cy="36767"/>
          </a:xfrm>
          <a:prstGeom prst="line">
            <a:avLst/>
          </a:prstGeom>
          <a:ln>
            <a:prstDash val="sysDash"/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6800ABC-33AF-C5DA-7B3F-565E9C192B34}"/>
              </a:ext>
            </a:extLst>
          </p:cNvPr>
          <p:cNvSpPr txBox="1"/>
          <p:nvPr/>
        </p:nvSpPr>
        <p:spPr>
          <a:xfrm>
            <a:off x="6426850" y="1344985"/>
            <a:ext cx="7538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[T_CLS]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6794549-610A-44CC-7FD9-FF232EAB7D33}"/>
              </a:ext>
            </a:extLst>
          </p:cNvPr>
          <p:cNvCxnSpPr>
            <a:cxnSpLocks/>
            <a:stCxn id="53" idx="1"/>
            <a:endCxn id="22" idx="1"/>
          </p:cNvCxnSpPr>
          <p:nvPr/>
        </p:nvCxnSpPr>
        <p:spPr bwMode="auto">
          <a:xfrm flipH="1" flipV="1">
            <a:off x="6050396" y="1401974"/>
            <a:ext cx="376454" cy="69969"/>
          </a:xfrm>
          <a:prstGeom prst="line">
            <a:avLst/>
          </a:prstGeom>
          <a:ln>
            <a:prstDash val="sysDash"/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7EBDCE60-65AA-4249-FEDE-2914D0425F43}"/>
              </a:ext>
            </a:extLst>
          </p:cNvPr>
          <p:cNvGrpSpPr/>
          <p:nvPr/>
        </p:nvGrpSpPr>
        <p:grpSpPr>
          <a:xfrm>
            <a:off x="1621513" y="2485923"/>
            <a:ext cx="1123267" cy="1296180"/>
            <a:chOff x="4785066" y="1146176"/>
            <a:chExt cx="1123267" cy="1296180"/>
          </a:xfrm>
        </p:grpSpPr>
        <p:pic>
          <p:nvPicPr>
            <p:cNvPr id="5" name="Picture 4" descr="A diagram of a software coding process&#10;&#10;Description automatically generated">
              <a:extLst>
                <a:ext uri="{FF2B5EF4-FFF2-40B4-BE49-F238E27FC236}">
                  <a16:creationId xmlns:a16="http://schemas.microsoft.com/office/drawing/2014/main" id="{60D6B7E7-D79C-FBD0-82FB-67211F338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870"/>
            <a:stretch/>
          </p:blipFill>
          <p:spPr>
            <a:xfrm>
              <a:off x="4785066" y="1146176"/>
              <a:ext cx="1123267" cy="1296180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5BBE5C6-755E-AD44-6FBD-997CF3FD97D1}"/>
                </a:ext>
              </a:extLst>
            </p:cNvPr>
            <p:cNvSpPr/>
            <p:nvPr/>
          </p:nvSpPr>
          <p:spPr bwMode="auto">
            <a:xfrm>
              <a:off x="4785066" y="1693135"/>
              <a:ext cx="201584" cy="36005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182880" tIns="137160" rIns="182880" bIns="13716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FD1ABFF-0263-1D69-BE3F-243BE3176895}"/>
              </a:ext>
            </a:extLst>
          </p:cNvPr>
          <p:cNvSpPr txBox="1"/>
          <p:nvPr/>
        </p:nvSpPr>
        <p:spPr>
          <a:xfrm>
            <a:off x="2555723" y="6426645"/>
            <a:ext cx="5581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Goal: Reduces data requirements and computational resources</a:t>
            </a:r>
            <a:endParaRPr lang="en-US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14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364C4-0C25-4F43-6778-BBE97A501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FB6178A-B0EA-D6B8-5C37-F13888F552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14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49C4C5C5-9F7E-4369-CE99-129E7F96B4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/>
              <a:t>Architecture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DCAE1AA-EC28-E116-B597-E1E0C5B13154}"/>
              </a:ext>
            </a:extLst>
          </p:cNvPr>
          <p:cNvSpPr/>
          <p:nvPr/>
        </p:nvSpPr>
        <p:spPr bwMode="auto">
          <a:xfrm>
            <a:off x="5465482" y="4639536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BEiTv2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  <a:p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218B3FA-A9F9-3272-61F3-C10319DA4853}"/>
              </a:ext>
            </a:extLst>
          </p:cNvPr>
          <p:cNvSpPr/>
          <p:nvPr/>
        </p:nvSpPr>
        <p:spPr bwMode="auto">
          <a:xfrm>
            <a:off x="6716605" y="4639536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BERT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46CB23-BFD1-FF3D-BCC3-CA0307DFD26B}"/>
              </a:ext>
            </a:extLst>
          </p:cNvPr>
          <p:cNvSpPr/>
          <p:nvPr/>
        </p:nvSpPr>
        <p:spPr bwMode="auto">
          <a:xfrm>
            <a:off x="5322036" y="2989315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BF178F-B44A-2DD6-A8A0-E247FF0D5558}"/>
              </a:ext>
            </a:extLst>
          </p:cNvPr>
          <p:cNvSpPr/>
          <p:nvPr/>
        </p:nvSpPr>
        <p:spPr bwMode="auto">
          <a:xfrm>
            <a:off x="6093189" y="3270306"/>
            <a:ext cx="1051200" cy="6336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F4D685-5FB2-49FF-B84D-8EB597F2E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034" y="6062102"/>
            <a:ext cx="566097" cy="5660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ADBB5E-719C-1D50-FEF8-7AC6ACADB870}"/>
              </a:ext>
            </a:extLst>
          </p:cNvPr>
          <p:cNvSpPr txBox="1"/>
          <p:nvPr/>
        </p:nvSpPr>
        <p:spPr>
          <a:xfrm>
            <a:off x="6393255" y="6129708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A3D1FBE-61FC-6A83-8A5F-F839316A00F3}"/>
              </a:ext>
            </a:extLst>
          </p:cNvPr>
          <p:cNvCxnSpPr/>
          <p:nvPr/>
        </p:nvCxnSpPr>
        <p:spPr bwMode="auto">
          <a:xfrm flipV="1">
            <a:off x="5991082" y="5725695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67DBD1-9331-3422-F9F7-86A411B05A48}"/>
              </a:ext>
            </a:extLst>
          </p:cNvPr>
          <p:cNvCxnSpPr/>
          <p:nvPr/>
        </p:nvCxnSpPr>
        <p:spPr bwMode="auto">
          <a:xfrm flipV="1">
            <a:off x="7242205" y="5746072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BEF5AA-F67A-A25D-6818-E63C664FC347}"/>
              </a:ext>
            </a:extLst>
          </p:cNvPr>
          <p:cNvCxnSpPr/>
          <p:nvPr/>
        </p:nvCxnSpPr>
        <p:spPr bwMode="auto">
          <a:xfrm flipV="1">
            <a:off x="7242205" y="5332489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E497F9-BE08-10BB-BE56-6B44A5FDEB42}"/>
              </a:ext>
            </a:extLst>
          </p:cNvPr>
          <p:cNvCxnSpPr/>
          <p:nvPr/>
        </p:nvCxnSpPr>
        <p:spPr bwMode="auto">
          <a:xfrm flipV="1">
            <a:off x="5991082" y="5332488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E4A14A-6844-5049-74D7-502C01D3707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834246" y="3986470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516302-2E8F-7BF6-9222-E564A85F9EDC}"/>
              </a:ext>
            </a:extLst>
          </p:cNvPr>
          <p:cNvCxnSpPr>
            <a:cxnSpLocks/>
          </p:cNvCxnSpPr>
          <p:nvPr/>
        </p:nvCxnSpPr>
        <p:spPr bwMode="auto">
          <a:xfrm flipV="1">
            <a:off x="6260444" y="2873061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E02880-482C-72E8-67C4-39A78B1C80A8}"/>
              </a:ext>
            </a:extLst>
          </p:cNvPr>
          <p:cNvCxnSpPr>
            <a:cxnSpLocks/>
          </p:cNvCxnSpPr>
          <p:nvPr/>
        </p:nvCxnSpPr>
        <p:spPr bwMode="auto">
          <a:xfrm flipV="1">
            <a:off x="6115062" y="3986470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51509F9-E6B7-E1D7-0005-FC772491CC5F}"/>
              </a:ext>
            </a:extLst>
          </p:cNvPr>
          <p:cNvCxnSpPr>
            <a:cxnSpLocks/>
          </p:cNvCxnSpPr>
          <p:nvPr/>
        </p:nvCxnSpPr>
        <p:spPr bwMode="auto">
          <a:xfrm flipV="1">
            <a:off x="6978266" y="2873061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7477BB9-E16B-2572-AAAA-77A7F197CAB2}"/>
              </a:ext>
            </a:extLst>
          </p:cNvPr>
          <p:cNvSpPr/>
          <p:nvPr/>
        </p:nvSpPr>
        <p:spPr bwMode="auto">
          <a:xfrm rot="16200000">
            <a:off x="6215588" y="2459020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B8E4516-51AC-C70D-F494-2A694FCB7C08}"/>
              </a:ext>
            </a:extLst>
          </p:cNvPr>
          <p:cNvSpPr/>
          <p:nvPr/>
        </p:nvSpPr>
        <p:spPr bwMode="auto">
          <a:xfrm rot="16200000" flipH="1">
            <a:off x="6933410" y="2461809"/>
            <a:ext cx="89711" cy="566097"/>
          </a:xfrm>
          <a:prstGeom prst="rect">
            <a:avLst/>
          </a:prstGeom>
          <a:solidFill>
            <a:srgbClr val="BAC8D3"/>
          </a:solidFill>
          <a:ln w="9525" cap="flat" cmpd="sng" algn="ctr">
            <a:solidFill>
              <a:srgbClr val="23445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BA76BF0-ADFA-8BC9-B550-E2D89D564DCC}"/>
              </a:ext>
            </a:extLst>
          </p:cNvPr>
          <p:cNvSpPr/>
          <p:nvPr/>
        </p:nvSpPr>
        <p:spPr bwMode="auto">
          <a:xfrm>
            <a:off x="5933834" y="1419241"/>
            <a:ext cx="1368764" cy="683970"/>
          </a:xfrm>
          <a:prstGeom prst="ellipse">
            <a:avLst/>
          </a:prstGeom>
          <a:solidFill>
            <a:srgbClr val="E1D5E7"/>
          </a:solidFill>
          <a:ln w="9525" cap="flat" cmpd="sng" algn="ctr">
            <a:solidFill>
              <a:srgbClr val="9673A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Contrastive Loss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C8BF5A7-EB30-9F1E-10F1-747465E91369}"/>
              </a:ext>
            </a:extLst>
          </p:cNvPr>
          <p:cNvCxnSpPr>
            <a:cxnSpLocks/>
            <a:stCxn id="18" idx="3"/>
            <a:endCxn id="61" idx="4"/>
          </p:cNvCxnSpPr>
          <p:nvPr/>
        </p:nvCxnSpPr>
        <p:spPr bwMode="auto">
          <a:xfrm flipV="1">
            <a:off x="6260444" y="2103211"/>
            <a:ext cx="357772" cy="594002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20" name="Straight Arrow Connector 9219">
            <a:extLst>
              <a:ext uri="{FF2B5EF4-FFF2-40B4-BE49-F238E27FC236}">
                <a16:creationId xmlns:a16="http://schemas.microsoft.com/office/drawing/2014/main" id="{51D3D0FE-C557-36BF-2EB6-E532E5FFAE28}"/>
              </a:ext>
            </a:extLst>
          </p:cNvPr>
          <p:cNvCxnSpPr>
            <a:cxnSpLocks/>
            <a:stCxn id="31" idx="1"/>
            <a:endCxn id="61" idx="4"/>
          </p:cNvCxnSpPr>
          <p:nvPr/>
        </p:nvCxnSpPr>
        <p:spPr bwMode="auto">
          <a:xfrm flipH="1" flipV="1">
            <a:off x="6618216" y="2103211"/>
            <a:ext cx="360050" cy="596791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453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98108-7F3E-8721-61AF-B2A3BCCD5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B78864-88BE-22BD-BA82-B7392A0FA6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15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B96EA02F-8AD1-211E-848C-376EE8A297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/>
              <a:t>Knowledge </a:t>
            </a:r>
            <a:r>
              <a:rPr lang="de-DE" sz="2400" b="0" i="1" dirty="0" err="1"/>
              <a:t>Distillation</a:t>
            </a:r>
            <a:endParaRPr lang="de-DE" sz="2400" b="0" i="1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19A958F-171A-E23C-3913-8B54F1D4BBD2}"/>
              </a:ext>
            </a:extLst>
          </p:cNvPr>
          <p:cNvSpPr/>
          <p:nvPr/>
        </p:nvSpPr>
        <p:spPr bwMode="auto">
          <a:xfrm>
            <a:off x="5465482" y="4639536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BEiTv2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  <a:p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0144BF2-9D24-6953-CE1C-779A455A46BB}"/>
              </a:ext>
            </a:extLst>
          </p:cNvPr>
          <p:cNvSpPr/>
          <p:nvPr/>
        </p:nvSpPr>
        <p:spPr bwMode="auto">
          <a:xfrm>
            <a:off x="6716605" y="4639536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BERT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EC83EC-1B97-3877-3081-D9637550FFB5}"/>
              </a:ext>
            </a:extLst>
          </p:cNvPr>
          <p:cNvSpPr/>
          <p:nvPr/>
        </p:nvSpPr>
        <p:spPr bwMode="auto">
          <a:xfrm>
            <a:off x="5322036" y="2989315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3976792-6068-AACD-5256-0CEE55F16EEB}"/>
              </a:ext>
            </a:extLst>
          </p:cNvPr>
          <p:cNvSpPr/>
          <p:nvPr/>
        </p:nvSpPr>
        <p:spPr bwMode="auto">
          <a:xfrm>
            <a:off x="6093189" y="3270306"/>
            <a:ext cx="1051200" cy="6336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A11451-C4B9-B194-6E3B-5DC8AF8B2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034" y="6062102"/>
            <a:ext cx="566097" cy="5660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9E600F-5C56-55D4-B1DD-C1F0C9FD9BDC}"/>
              </a:ext>
            </a:extLst>
          </p:cNvPr>
          <p:cNvSpPr txBox="1"/>
          <p:nvPr/>
        </p:nvSpPr>
        <p:spPr>
          <a:xfrm>
            <a:off x="6393255" y="6129708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0CBCCB-80F5-8EEF-1D8B-C5E22E0A68C5}"/>
              </a:ext>
            </a:extLst>
          </p:cNvPr>
          <p:cNvCxnSpPr/>
          <p:nvPr/>
        </p:nvCxnSpPr>
        <p:spPr bwMode="auto">
          <a:xfrm flipV="1">
            <a:off x="5991082" y="5725695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BC097BF-A62F-7E79-1BF8-B97DF9731511}"/>
              </a:ext>
            </a:extLst>
          </p:cNvPr>
          <p:cNvCxnSpPr/>
          <p:nvPr/>
        </p:nvCxnSpPr>
        <p:spPr bwMode="auto">
          <a:xfrm flipV="1">
            <a:off x="7242205" y="5746072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0B1460-F636-16E7-7489-E14AD07D4E5E}"/>
              </a:ext>
            </a:extLst>
          </p:cNvPr>
          <p:cNvCxnSpPr/>
          <p:nvPr/>
        </p:nvCxnSpPr>
        <p:spPr bwMode="auto">
          <a:xfrm flipV="1">
            <a:off x="7242205" y="5332489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9A8DFCD-3FB2-A98F-3EB4-F49F14C7B511}"/>
              </a:ext>
            </a:extLst>
          </p:cNvPr>
          <p:cNvCxnSpPr/>
          <p:nvPr/>
        </p:nvCxnSpPr>
        <p:spPr bwMode="auto">
          <a:xfrm flipV="1">
            <a:off x="5991082" y="5332488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A17886B-197B-EF10-BADB-C71C16D78CA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834246" y="3986470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83637E-F28E-A08A-D510-1269D7F9FB15}"/>
              </a:ext>
            </a:extLst>
          </p:cNvPr>
          <p:cNvCxnSpPr>
            <a:cxnSpLocks/>
          </p:cNvCxnSpPr>
          <p:nvPr/>
        </p:nvCxnSpPr>
        <p:spPr bwMode="auto">
          <a:xfrm flipV="1">
            <a:off x="6260444" y="2873061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DD74C8-679B-D0C2-24C5-D062F5C98F35}"/>
              </a:ext>
            </a:extLst>
          </p:cNvPr>
          <p:cNvCxnSpPr>
            <a:cxnSpLocks/>
          </p:cNvCxnSpPr>
          <p:nvPr/>
        </p:nvCxnSpPr>
        <p:spPr bwMode="auto">
          <a:xfrm flipV="1">
            <a:off x="6115062" y="3986470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261F62E-83B6-2F51-72D6-7E9DFE0BE61B}"/>
              </a:ext>
            </a:extLst>
          </p:cNvPr>
          <p:cNvCxnSpPr>
            <a:cxnSpLocks/>
          </p:cNvCxnSpPr>
          <p:nvPr/>
        </p:nvCxnSpPr>
        <p:spPr bwMode="auto">
          <a:xfrm flipV="1">
            <a:off x="6978266" y="2873061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18BEF8B-E591-9D23-F4B8-88AAAB0EA89C}"/>
              </a:ext>
            </a:extLst>
          </p:cNvPr>
          <p:cNvSpPr/>
          <p:nvPr/>
        </p:nvSpPr>
        <p:spPr bwMode="auto">
          <a:xfrm rot="16200000">
            <a:off x="6215588" y="2459020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EF4A869-2473-BDE3-8191-E4A05B318451}"/>
              </a:ext>
            </a:extLst>
          </p:cNvPr>
          <p:cNvSpPr/>
          <p:nvPr/>
        </p:nvSpPr>
        <p:spPr bwMode="auto">
          <a:xfrm rot="16200000" flipH="1">
            <a:off x="6933410" y="2461809"/>
            <a:ext cx="89711" cy="566097"/>
          </a:xfrm>
          <a:prstGeom prst="rect">
            <a:avLst/>
          </a:prstGeom>
          <a:solidFill>
            <a:srgbClr val="BAC8D3"/>
          </a:solidFill>
          <a:ln w="9525" cap="flat" cmpd="sng" algn="ctr">
            <a:solidFill>
              <a:srgbClr val="23445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4C0D3A2-B6E3-8EB8-FCEE-8E274DEECAAB}"/>
              </a:ext>
            </a:extLst>
          </p:cNvPr>
          <p:cNvSpPr/>
          <p:nvPr/>
        </p:nvSpPr>
        <p:spPr bwMode="auto">
          <a:xfrm>
            <a:off x="1452219" y="3291926"/>
            <a:ext cx="2680655" cy="204290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Teacher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</a:rPr>
              <a:t>(pretrained vision model)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E382BA8-2376-09C4-7A06-943647609047}"/>
              </a:ext>
            </a:extLst>
          </p:cNvPr>
          <p:cNvCxnSpPr/>
          <p:nvPr/>
        </p:nvCxnSpPr>
        <p:spPr bwMode="auto">
          <a:xfrm flipV="1">
            <a:off x="2795686" y="5514798"/>
            <a:ext cx="0" cy="28804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D68DAD5-E76F-3B6C-33AA-F7E0596526F0}"/>
              </a:ext>
            </a:extLst>
          </p:cNvPr>
          <p:cNvCxnSpPr/>
          <p:nvPr/>
        </p:nvCxnSpPr>
        <p:spPr bwMode="auto">
          <a:xfrm flipV="1">
            <a:off x="2761053" y="2850428"/>
            <a:ext cx="0" cy="28804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88DC073C-9E48-A82E-17D9-1CE54EFED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497" y="5982808"/>
            <a:ext cx="566097" cy="56609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BF1A58C-D5E8-F73B-72C5-783E18CA1D24}"/>
              </a:ext>
            </a:extLst>
          </p:cNvPr>
          <p:cNvSpPr/>
          <p:nvPr/>
        </p:nvSpPr>
        <p:spPr bwMode="auto">
          <a:xfrm rot="16200000">
            <a:off x="2716197" y="2458777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CACA141-2BE3-DD59-9A57-9A765F35F663}"/>
              </a:ext>
            </a:extLst>
          </p:cNvPr>
          <p:cNvSpPr/>
          <p:nvPr/>
        </p:nvSpPr>
        <p:spPr bwMode="auto">
          <a:xfrm>
            <a:off x="3834490" y="1621106"/>
            <a:ext cx="1368764" cy="683970"/>
          </a:xfrm>
          <a:prstGeom prst="ellipse">
            <a:avLst/>
          </a:prstGeom>
          <a:solidFill>
            <a:srgbClr val="E1D5E7"/>
          </a:solidFill>
          <a:ln w="9525" cap="flat" cmpd="sng" algn="ctr">
            <a:solidFill>
              <a:srgbClr val="9673A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Contrastive Loss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D8D353F-9A32-CF0F-CA4D-FF8D77814FA0}"/>
              </a:ext>
            </a:extLst>
          </p:cNvPr>
          <p:cNvSpPr/>
          <p:nvPr/>
        </p:nvSpPr>
        <p:spPr bwMode="auto">
          <a:xfrm>
            <a:off x="6235445" y="2047162"/>
            <a:ext cx="765541" cy="171943"/>
          </a:xfrm>
          <a:prstGeom prst="roundRect">
            <a:avLst/>
          </a:prstGeom>
          <a:solidFill>
            <a:srgbClr val="F8CECC"/>
          </a:solidFill>
          <a:ln w="9525" cap="flat" cmpd="sng" algn="ctr">
            <a:solidFill>
              <a:srgbClr val="B854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Linear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736DB0B-4E95-AF36-26F7-EB13224AE3A6}"/>
              </a:ext>
            </a:extLst>
          </p:cNvPr>
          <p:cNvCxnSpPr>
            <a:cxnSpLocks/>
          </p:cNvCxnSpPr>
          <p:nvPr/>
        </p:nvCxnSpPr>
        <p:spPr bwMode="auto">
          <a:xfrm flipV="1">
            <a:off x="6275417" y="2305076"/>
            <a:ext cx="268075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321278A-0C35-7020-3963-0D0164A121B9}"/>
              </a:ext>
            </a:extLst>
          </p:cNvPr>
          <p:cNvCxnSpPr>
            <a:cxnSpLocks/>
            <a:stCxn id="23" idx="3"/>
            <a:endCxn id="24" idx="2"/>
          </p:cNvCxnSpPr>
          <p:nvPr/>
        </p:nvCxnSpPr>
        <p:spPr bwMode="auto">
          <a:xfrm flipV="1">
            <a:off x="2761053" y="1963091"/>
            <a:ext cx="1073437" cy="733879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187BB91-A5FC-52C2-00FD-AF9A124020AC}"/>
              </a:ext>
            </a:extLst>
          </p:cNvPr>
          <p:cNvCxnSpPr>
            <a:cxnSpLocks/>
            <a:stCxn id="25" idx="0"/>
            <a:endCxn id="24" idx="6"/>
          </p:cNvCxnSpPr>
          <p:nvPr/>
        </p:nvCxnSpPr>
        <p:spPr bwMode="auto">
          <a:xfrm flipH="1" flipV="1">
            <a:off x="5203254" y="1963091"/>
            <a:ext cx="1414962" cy="84071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66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 animBg="1"/>
      <p:bldP spid="24" grpId="0" animBg="1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916D4-3077-AFED-ABF3-06B3BB63D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864351-A6FD-FFEA-C6C9-A9657AC272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16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369389BB-1903-199C-7A05-4EA631A5D5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/>
              <a:t>Knowledge </a:t>
            </a:r>
            <a:r>
              <a:rPr lang="de-DE" sz="2400" b="0" i="1" dirty="0" err="1"/>
              <a:t>Distillation</a:t>
            </a:r>
            <a:endParaRPr lang="de-DE" sz="2400" b="0" i="1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379DE2E-3D26-9227-AEE2-D7F3CE833037}"/>
              </a:ext>
            </a:extLst>
          </p:cNvPr>
          <p:cNvSpPr/>
          <p:nvPr/>
        </p:nvSpPr>
        <p:spPr bwMode="auto">
          <a:xfrm>
            <a:off x="5465482" y="4639536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BEiTv2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  <a:p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ACB48A47-41AE-6854-81FC-983FA4313C72}"/>
              </a:ext>
            </a:extLst>
          </p:cNvPr>
          <p:cNvSpPr/>
          <p:nvPr/>
        </p:nvSpPr>
        <p:spPr bwMode="auto">
          <a:xfrm>
            <a:off x="6716605" y="4639536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BERT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2897FC-9E7E-4A82-C7BD-8C76CD41FBF0}"/>
              </a:ext>
            </a:extLst>
          </p:cNvPr>
          <p:cNvSpPr/>
          <p:nvPr/>
        </p:nvSpPr>
        <p:spPr bwMode="auto">
          <a:xfrm>
            <a:off x="5322036" y="2989315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96C786B-8D77-FF77-2F9B-33A3502A7AE6}"/>
              </a:ext>
            </a:extLst>
          </p:cNvPr>
          <p:cNvSpPr/>
          <p:nvPr/>
        </p:nvSpPr>
        <p:spPr bwMode="auto">
          <a:xfrm>
            <a:off x="6093189" y="3270306"/>
            <a:ext cx="1051200" cy="6336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C9D154-B49C-905F-4805-246EFFDF1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034" y="6062102"/>
            <a:ext cx="566097" cy="5660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906C01-60EF-479C-7075-444BF2E26CF2}"/>
              </a:ext>
            </a:extLst>
          </p:cNvPr>
          <p:cNvSpPr txBox="1"/>
          <p:nvPr/>
        </p:nvSpPr>
        <p:spPr>
          <a:xfrm>
            <a:off x="6393255" y="6129708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4A783F-5C88-1F44-01D4-1AE742CF7286}"/>
              </a:ext>
            </a:extLst>
          </p:cNvPr>
          <p:cNvCxnSpPr/>
          <p:nvPr/>
        </p:nvCxnSpPr>
        <p:spPr bwMode="auto">
          <a:xfrm flipV="1">
            <a:off x="5991082" y="5725695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CD11A5-B21A-E601-0675-10D2F90FF05F}"/>
              </a:ext>
            </a:extLst>
          </p:cNvPr>
          <p:cNvCxnSpPr/>
          <p:nvPr/>
        </p:nvCxnSpPr>
        <p:spPr bwMode="auto">
          <a:xfrm flipV="1">
            <a:off x="7242205" y="5746072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F7C3C3E-96ED-5577-A79C-8DF29EBB69FF}"/>
              </a:ext>
            </a:extLst>
          </p:cNvPr>
          <p:cNvCxnSpPr/>
          <p:nvPr/>
        </p:nvCxnSpPr>
        <p:spPr bwMode="auto">
          <a:xfrm flipV="1">
            <a:off x="7242205" y="5332489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230B7F-71F9-95B1-7809-9A3FD50E006B}"/>
              </a:ext>
            </a:extLst>
          </p:cNvPr>
          <p:cNvCxnSpPr/>
          <p:nvPr/>
        </p:nvCxnSpPr>
        <p:spPr bwMode="auto">
          <a:xfrm flipV="1">
            <a:off x="5991082" y="5332488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7DF02C-5FE2-67BA-2B95-FEC6FD2DA37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834246" y="3986470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D59BAB-AFB5-2FAF-29C5-7BCDAEB1982A}"/>
              </a:ext>
            </a:extLst>
          </p:cNvPr>
          <p:cNvCxnSpPr>
            <a:cxnSpLocks/>
          </p:cNvCxnSpPr>
          <p:nvPr/>
        </p:nvCxnSpPr>
        <p:spPr bwMode="auto">
          <a:xfrm flipV="1">
            <a:off x="6260444" y="2873061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DEAA04-6DE6-BF04-9C33-C7455B50646A}"/>
              </a:ext>
            </a:extLst>
          </p:cNvPr>
          <p:cNvCxnSpPr>
            <a:cxnSpLocks/>
          </p:cNvCxnSpPr>
          <p:nvPr/>
        </p:nvCxnSpPr>
        <p:spPr bwMode="auto">
          <a:xfrm flipV="1">
            <a:off x="6115062" y="3986470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C4F978-00D6-D05A-A35D-F4AAECEA7E23}"/>
              </a:ext>
            </a:extLst>
          </p:cNvPr>
          <p:cNvCxnSpPr>
            <a:cxnSpLocks/>
          </p:cNvCxnSpPr>
          <p:nvPr/>
        </p:nvCxnSpPr>
        <p:spPr bwMode="auto">
          <a:xfrm flipV="1">
            <a:off x="6978266" y="2873061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5C466C2-FC71-99B0-D5CD-919623EF81AA}"/>
              </a:ext>
            </a:extLst>
          </p:cNvPr>
          <p:cNvSpPr/>
          <p:nvPr/>
        </p:nvSpPr>
        <p:spPr bwMode="auto">
          <a:xfrm rot="16200000">
            <a:off x="6215588" y="2459020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F8ECE78-832B-B3D2-351C-6EEB066E9022}"/>
              </a:ext>
            </a:extLst>
          </p:cNvPr>
          <p:cNvSpPr/>
          <p:nvPr/>
        </p:nvSpPr>
        <p:spPr bwMode="auto">
          <a:xfrm rot="16200000" flipH="1">
            <a:off x="6933410" y="2461809"/>
            <a:ext cx="89711" cy="566097"/>
          </a:xfrm>
          <a:prstGeom prst="rect">
            <a:avLst/>
          </a:prstGeom>
          <a:solidFill>
            <a:srgbClr val="BAC8D3"/>
          </a:solidFill>
          <a:ln w="9525" cap="flat" cmpd="sng" algn="ctr">
            <a:solidFill>
              <a:srgbClr val="23445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43E573F-2156-C5B2-CFEF-5293175043B9}"/>
              </a:ext>
            </a:extLst>
          </p:cNvPr>
          <p:cNvSpPr/>
          <p:nvPr/>
        </p:nvSpPr>
        <p:spPr bwMode="auto">
          <a:xfrm>
            <a:off x="1452219" y="3291926"/>
            <a:ext cx="2680655" cy="204290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Teacher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</a:rPr>
              <a:t>(pretrained vision model)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0DF3107-81A8-7686-1E83-8F14A7B41ADC}"/>
              </a:ext>
            </a:extLst>
          </p:cNvPr>
          <p:cNvCxnSpPr/>
          <p:nvPr/>
        </p:nvCxnSpPr>
        <p:spPr bwMode="auto">
          <a:xfrm flipV="1">
            <a:off x="2795686" y="5514798"/>
            <a:ext cx="0" cy="28804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78CBB45-0D50-5736-AF57-9D077E61B301}"/>
              </a:ext>
            </a:extLst>
          </p:cNvPr>
          <p:cNvCxnSpPr/>
          <p:nvPr/>
        </p:nvCxnSpPr>
        <p:spPr bwMode="auto">
          <a:xfrm flipV="1">
            <a:off x="2761053" y="2850428"/>
            <a:ext cx="0" cy="28804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A1B4F07D-7D6C-6B72-550D-DEF531444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497" y="5982808"/>
            <a:ext cx="566097" cy="56609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E18B132-9ADC-8095-FB80-1D5CEBDF2B8F}"/>
              </a:ext>
            </a:extLst>
          </p:cNvPr>
          <p:cNvSpPr/>
          <p:nvPr/>
        </p:nvSpPr>
        <p:spPr bwMode="auto">
          <a:xfrm rot="16200000">
            <a:off x="2716197" y="2458777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9E47F4A-1F31-5876-162C-B766504571DA}"/>
              </a:ext>
            </a:extLst>
          </p:cNvPr>
          <p:cNvSpPr/>
          <p:nvPr/>
        </p:nvSpPr>
        <p:spPr bwMode="auto">
          <a:xfrm>
            <a:off x="3834490" y="1621106"/>
            <a:ext cx="1368764" cy="683970"/>
          </a:xfrm>
          <a:prstGeom prst="ellipse">
            <a:avLst/>
          </a:prstGeom>
          <a:solidFill>
            <a:srgbClr val="E1D5E7"/>
          </a:solidFill>
          <a:ln w="9525" cap="flat" cmpd="sng" algn="ctr">
            <a:solidFill>
              <a:srgbClr val="9673A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Contrastive Loss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096D57D-D777-DC97-9B44-C2770DEFE1E1}"/>
              </a:ext>
            </a:extLst>
          </p:cNvPr>
          <p:cNvSpPr/>
          <p:nvPr/>
        </p:nvSpPr>
        <p:spPr bwMode="auto">
          <a:xfrm>
            <a:off x="6235445" y="2047162"/>
            <a:ext cx="765541" cy="171943"/>
          </a:xfrm>
          <a:prstGeom prst="roundRect">
            <a:avLst/>
          </a:prstGeom>
          <a:solidFill>
            <a:srgbClr val="F8CECC"/>
          </a:solidFill>
          <a:ln w="9525" cap="flat" cmpd="sng" algn="ctr">
            <a:solidFill>
              <a:srgbClr val="B854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Linear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504C844-7EEC-FD60-3AE5-19CBD981987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695217" y="2305076"/>
            <a:ext cx="283049" cy="252179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ED7F053-933F-4405-AB20-3E13337A9ADB}"/>
              </a:ext>
            </a:extLst>
          </p:cNvPr>
          <p:cNvCxnSpPr>
            <a:cxnSpLocks/>
            <a:stCxn id="23" idx="3"/>
            <a:endCxn id="24" idx="2"/>
          </p:cNvCxnSpPr>
          <p:nvPr/>
        </p:nvCxnSpPr>
        <p:spPr bwMode="auto">
          <a:xfrm flipV="1">
            <a:off x="2761053" y="1963091"/>
            <a:ext cx="1073437" cy="733879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A023C8E-ABF2-0385-1E0C-3C503CD40E85}"/>
              </a:ext>
            </a:extLst>
          </p:cNvPr>
          <p:cNvCxnSpPr>
            <a:cxnSpLocks/>
            <a:stCxn id="25" idx="0"/>
            <a:endCxn id="24" idx="6"/>
          </p:cNvCxnSpPr>
          <p:nvPr/>
        </p:nvCxnSpPr>
        <p:spPr bwMode="auto">
          <a:xfrm flipH="1" flipV="1">
            <a:off x="5203254" y="1963091"/>
            <a:ext cx="1414962" cy="84071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00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B4171-E52A-97E7-047C-288B8AB8F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E528FA-D747-FEF0-3F4E-5705E817B6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17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17B9B7C5-E8F0-A37D-EE1F-8E67053D7D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/>
              <a:t>Knowledge </a:t>
            </a:r>
            <a:r>
              <a:rPr lang="de-DE" sz="2400" b="0" i="1" dirty="0" err="1"/>
              <a:t>Distillation</a:t>
            </a:r>
            <a:endParaRPr lang="de-DE" sz="2400" b="0" i="1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6C5ECAF-23B4-22F4-792D-90A931FD5CA5}"/>
              </a:ext>
            </a:extLst>
          </p:cNvPr>
          <p:cNvSpPr/>
          <p:nvPr/>
        </p:nvSpPr>
        <p:spPr bwMode="auto">
          <a:xfrm>
            <a:off x="5465482" y="4639536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BEiTv2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  <a:p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53623AC-DB16-7CDA-4F5A-51A37BD8CABD}"/>
              </a:ext>
            </a:extLst>
          </p:cNvPr>
          <p:cNvSpPr/>
          <p:nvPr/>
        </p:nvSpPr>
        <p:spPr bwMode="auto">
          <a:xfrm>
            <a:off x="6716605" y="4639536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BERT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45D4E4-31A7-7EE5-CE99-0DDE993AD9F8}"/>
              </a:ext>
            </a:extLst>
          </p:cNvPr>
          <p:cNvSpPr/>
          <p:nvPr/>
        </p:nvSpPr>
        <p:spPr bwMode="auto">
          <a:xfrm>
            <a:off x="5322036" y="2989315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6E6A06A-1860-4103-337D-C65B02CF38CE}"/>
              </a:ext>
            </a:extLst>
          </p:cNvPr>
          <p:cNvSpPr/>
          <p:nvPr/>
        </p:nvSpPr>
        <p:spPr bwMode="auto">
          <a:xfrm>
            <a:off x="6093189" y="3270306"/>
            <a:ext cx="1051200" cy="6336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7C0127-F640-BF18-BF75-BF2BCDEA0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034" y="6062102"/>
            <a:ext cx="566097" cy="5660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632AC9-C271-C1EF-69A4-99444B748760}"/>
              </a:ext>
            </a:extLst>
          </p:cNvPr>
          <p:cNvSpPr txBox="1"/>
          <p:nvPr/>
        </p:nvSpPr>
        <p:spPr>
          <a:xfrm>
            <a:off x="6393255" y="6129708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3A2645-86B0-A6AD-15ED-09992A3A4A20}"/>
              </a:ext>
            </a:extLst>
          </p:cNvPr>
          <p:cNvCxnSpPr/>
          <p:nvPr/>
        </p:nvCxnSpPr>
        <p:spPr bwMode="auto">
          <a:xfrm flipV="1">
            <a:off x="5991082" y="5725695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6DD1D5-F83A-03BE-0C4C-B6CE4CDFA52F}"/>
              </a:ext>
            </a:extLst>
          </p:cNvPr>
          <p:cNvCxnSpPr/>
          <p:nvPr/>
        </p:nvCxnSpPr>
        <p:spPr bwMode="auto">
          <a:xfrm flipV="1">
            <a:off x="7242205" y="5746072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D6C7AF-5D63-14F4-84FB-072BD10E0219}"/>
              </a:ext>
            </a:extLst>
          </p:cNvPr>
          <p:cNvCxnSpPr/>
          <p:nvPr/>
        </p:nvCxnSpPr>
        <p:spPr bwMode="auto">
          <a:xfrm flipV="1">
            <a:off x="7242205" y="5332489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0958BC-B283-D556-C2DB-3ADEFC31AFA8}"/>
              </a:ext>
            </a:extLst>
          </p:cNvPr>
          <p:cNvCxnSpPr/>
          <p:nvPr/>
        </p:nvCxnSpPr>
        <p:spPr bwMode="auto">
          <a:xfrm flipV="1">
            <a:off x="5991082" y="5332488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D2C421C-A886-E6F5-90FA-95D701CDF10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834246" y="3986470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CAFAA9-E889-61BE-E66E-B189315F2449}"/>
              </a:ext>
            </a:extLst>
          </p:cNvPr>
          <p:cNvCxnSpPr>
            <a:cxnSpLocks/>
          </p:cNvCxnSpPr>
          <p:nvPr/>
        </p:nvCxnSpPr>
        <p:spPr bwMode="auto">
          <a:xfrm flipV="1">
            <a:off x="6260444" y="2873061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55F0754-8D98-C879-68E8-CA1596FA09CD}"/>
              </a:ext>
            </a:extLst>
          </p:cNvPr>
          <p:cNvCxnSpPr>
            <a:cxnSpLocks/>
          </p:cNvCxnSpPr>
          <p:nvPr/>
        </p:nvCxnSpPr>
        <p:spPr bwMode="auto">
          <a:xfrm flipV="1">
            <a:off x="6115062" y="3986470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17FEA53-D033-B280-689C-B4FABECCE2EA}"/>
              </a:ext>
            </a:extLst>
          </p:cNvPr>
          <p:cNvCxnSpPr>
            <a:cxnSpLocks/>
          </p:cNvCxnSpPr>
          <p:nvPr/>
        </p:nvCxnSpPr>
        <p:spPr bwMode="auto">
          <a:xfrm flipV="1">
            <a:off x="6978266" y="2873061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517CC98-0314-625C-D72E-087BA51FF483}"/>
              </a:ext>
            </a:extLst>
          </p:cNvPr>
          <p:cNvSpPr/>
          <p:nvPr/>
        </p:nvSpPr>
        <p:spPr bwMode="auto">
          <a:xfrm rot="16200000">
            <a:off x="6215588" y="2459020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FCE933-7087-233B-AAB1-BC45D328246E}"/>
              </a:ext>
            </a:extLst>
          </p:cNvPr>
          <p:cNvSpPr/>
          <p:nvPr/>
        </p:nvSpPr>
        <p:spPr bwMode="auto">
          <a:xfrm rot="16200000" flipH="1">
            <a:off x="6933410" y="2461809"/>
            <a:ext cx="89711" cy="566097"/>
          </a:xfrm>
          <a:prstGeom prst="rect">
            <a:avLst/>
          </a:prstGeom>
          <a:solidFill>
            <a:srgbClr val="BAC8D3"/>
          </a:solidFill>
          <a:ln w="9525" cap="flat" cmpd="sng" algn="ctr">
            <a:solidFill>
              <a:srgbClr val="23445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A1BE816-DA07-68AF-05AE-605B8EB9C328}"/>
              </a:ext>
            </a:extLst>
          </p:cNvPr>
          <p:cNvSpPr/>
          <p:nvPr/>
        </p:nvSpPr>
        <p:spPr bwMode="auto">
          <a:xfrm>
            <a:off x="1452219" y="3291926"/>
            <a:ext cx="2680655" cy="204290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Teacher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</a:rPr>
              <a:t>(pretrained vision model)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9FE70A1-B9CB-18C8-210B-39E950392DFA}"/>
              </a:ext>
            </a:extLst>
          </p:cNvPr>
          <p:cNvCxnSpPr/>
          <p:nvPr/>
        </p:nvCxnSpPr>
        <p:spPr bwMode="auto">
          <a:xfrm flipV="1">
            <a:off x="2795686" y="5514798"/>
            <a:ext cx="0" cy="28804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6EBC7A-F6E2-DD78-0EF8-223EB4181D93}"/>
              </a:ext>
            </a:extLst>
          </p:cNvPr>
          <p:cNvCxnSpPr/>
          <p:nvPr/>
        </p:nvCxnSpPr>
        <p:spPr bwMode="auto">
          <a:xfrm flipV="1">
            <a:off x="2761053" y="2850428"/>
            <a:ext cx="0" cy="28804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486916F8-FF90-532F-EBC1-15FA1763B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497" y="5982808"/>
            <a:ext cx="566097" cy="56609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D1295AE-E8D6-4835-2789-6286D2F7F0A9}"/>
              </a:ext>
            </a:extLst>
          </p:cNvPr>
          <p:cNvSpPr/>
          <p:nvPr/>
        </p:nvSpPr>
        <p:spPr bwMode="auto">
          <a:xfrm rot="16200000">
            <a:off x="2716197" y="2458777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49E1FB1-308E-DFEC-6620-3BB9C73D41E6}"/>
              </a:ext>
            </a:extLst>
          </p:cNvPr>
          <p:cNvSpPr/>
          <p:nvPr/>
        </p:nvSpPr>
        <p:spPr bwMode="auto">
          <a:xfrm>
            <a:off x="6235445" y="2047162"/>
            <a:ext cx="765541" cy="171943"/>
          </a:xfrm>
          <a:prstGeom prst="roundRect">
            <a:avLst/>
          </a:prstGeom>
          <a:solidFill>
            <a:srgbClr val="F8CECC"/>
          </a:solidFill>
          <a:ln w="9525" cap="flat" cmpd="sng" algn="ctr">
            <a:solidFill>
              <a:srgbClr val="B854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Linear</a:t>
            </a:r>
          </a:p>
        </p:txBody>
      </p:sp>
    </p:spTree>
    <p:extLst>
      <p:ext uri="{BB962C8B-B14F-4D97-AF65-F5344CB8AC3E}">
        <p14:creationId xmlns:p14="http://schemas.microsoft.com/office/powerpoint/2010/main" val="4046471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F7B06-CFBB-D4ED-DDBF-AFECB7421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21D8868-2A98-17EE-111C-5CC34173B7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18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4DA01CBF-10B6-086E-20B1-0A79A54044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/>
              <a:t>Knowledge </a:t>
            </a:r>
            <a:r>
              <a:rPr lang="de-DE" sz="2400" b="0" i="1" dirty="0" err="1"/>
              <a:t>Distillation</a:t>
            </a:r>
            <a:endParaRPr lang="de-DE" sz="2400" b="0" i="1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B63B8C-8D94-26D8-5A07-EFF9A074A497}"/>
              </a:ext>
            </a:extLst>
          </p:cNvPr>
          <p:cNvSpPr/>
          <p:nvPr/>
        </p:nvSpPr>
        <p:spPr bwMode="auto">
          <a:xfrm>
            <a:off x="5465482" y="4639536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BEiTv2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  <a:p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B902625-84D6-B494-980D-1857262D06EC}"/>
              </a:ext>
            </a:extLst>
          </p:cNvPr>
          <p:cNvSpPr/>
          <p:nvPr/>
        </p:nvSpPr>
        <p:spPr bwMode="auto">
          <a:xfrm>
            <a:off x="6716605" y="4639536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BERT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6F8618-B611-B7F5-3076-C7B25C705625}"/>
              </a:ext>
            </a:extLst>
          </p:cNvPr>
          <p:cNvSpPr/>
          <p:nvPr/>
        </p:nvSpPr>
        <p:spPr bwMode="auto">
          <a:xfrm>
            <a:off x="5322036" y="2989315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C8CFB1-F99A-5D37-D7FF-A283BE14A7E0}"/>
              </a:ext>
            </a:extLst>
          </p:cNvPr>
          <p:cNvSpPr/>
          <p:nvPr/>
        </p:nvSpPr>
        <p:spPr bwMode="auto">
          <a:xfrm>
            <a:off x="6093189" y="3270306"/>
            <a:ext cx="1051200" cy="6336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E73E54-A391-47DA-500A-E56B87A3A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034" y="6062102"/>
            <a:ext cx="566097" cy="5660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82F0CE-4A34-370C-BE50-F62B1B512E62}"/>
              </a:ext>
            </a:extLst>
          </p:cNvPr>
          <p:cNvSpPr txBox="1"/>
          <p:nvPr/>
        </p:nvSpPr>
        <p:spPr>
          <a:xfrm>
            <a:off x="6393255" y="6129708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CBACC0B-E4AC-65AD-1FAD-60F4E45C9131}"/>
              </a:ext>
            </a:extLst>
          </p:cNvPr>
          <p:cNvCxnSpPr/>
          <p:nvPr/>
        </p:nvCxnSpPr>
        <p:spPr bwMode="auto">
          <a:xfrm flipV="1">
            <a:off x="5991082" y="5725695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4853DC-1A3A-79B8-8355-02CDF4510BD9}"/>
              </a:ext>
            </a:extLst>
          </p:cNvPr>
          <p:cNvCxnSpPr/>
          <p:nvPr/>
        </p:nvCxnSpPr>
        <p:spPr bwMode="auto">
          <a:xfrm flipV="1">
            <a:off x="7242205" y="5746072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796E28-FEBF-8EC4-953F-F812C28F567F}"/>
              </a:ext>
            </a:extLst>
          </p:cNvPr>
          <p:cNvCxnSpPr/>
          <p:nvPr/>
        </p:nvCxnSpPr>
        <p:spPr bwMode="auto">
          <a:xfrm flipV="1">
            <a:off x="7242205" y="5332489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9CD2C7E-3AB7-6629-B479-C4C1628F6C8C}"/>
              </a:ext>
            </a:extLst>
          </p:cNvPr>
          <p:cNvCxnSpPr/>
          <p:nvPr/>
        </p:nvCxnSpPr>
        <p:spPr bwMode="auto">
          <a:xfrm flipV="1">
            <a:off x="5991082" y="5332488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803B2C-DF6B-19AF-4E6C-ECE7A5F34BD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834246" y="3986470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E5B13C-8928-7D9A-03C8-2D3E68D89D96}"/>
              </a:ext>
            </a:extLst>
          </p:cNvPr>
          <p:cNvCxnSpPr>
            <a:cxnSpLocks/>
          </p:cNvCxnSpPr>
          <p:nvPr/>
        </p:nvCxnSpPr>
        <p:spPr bwMode="auto">
          <a:xfrm flipV="1">
            <a:off x="6260444" y="2873061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73710AB-51C7-8E36-1F4E-107C76818034}"/>
              </a:ext>
            </a:extLst>
          </p:cNvPr>
          <p:cNvCxnSpPr>
            <a:cxnSpLocks/>
          </p:cNvCxnSpPr>
          <p:nvPr/>
        </p:nvCxnSpPr>
        <p:spPr bwMode="auto">
          <a:xfrm flipV="1">
            <a:off x="6115062" y="3986470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17FE55-777F-52F7-70EB-95479527BAD0}"/>
              </a:ext>
            </a:extLst>
          </p:cNvPr>
          <p:cNvCxnSpPr>
            <a:cxnSpLocks/>
          </p:cNvCxnSpPr>
          <p:nvPr/>
        </p:nvCxnSpPr>
        <p:spPr bwMode="auto">
          <a:xfrm flipV="1">
            <a:off x="6978266" y="2873061"/>
            <a:ext cx="0" cy="25478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C2D4759-E258-726E-E083-57089B91C97C}"/>
              </a:ext>
            </a:extLst>
          </p:cNvPr>
          <p:cNvSpPr/>
          <p:nvPr/>
        </p:nvSpPr>
        <p:spPr bwMode="auto">
          <a:xfrm rot="16200000">
            <a:off x="6215588" y="2459020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B78E237-C63A-6E17-6086-D039513FF244}"/>
              </a:ext>
            </a:extLst>
          </p:cNvPr>
          <p:cNvSpPr/>
          <p:nvPr/>
        </p:nvSpPr>
        <p:spPr bwMode="auto">
          <a:xfrm rot="16200000" flipH="1">
            <a:off x="6933410" y="2461809"/>
            <a:ext cx="89711" cy="566097"/>
          </a:xfrm>
          <a:prstGeom prst="rect">
            <a:avLst/>
          </a:prstGeom>
          <a:solidFill>
            <a:srgbClr val="BAC8D3"/>
          </a:solidFill>
          <a:ln w="9525" cap="flat" cmpd="sng" algn="ctr">
            <a:solidFill>
              <a:srgbClr val="23445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2314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3C883C3-21A5-E532-CCC5-CEB5BB372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C9DF6C-CE51-FA09-D4D8-CF3D2B79A1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19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AAE61724-E838-4F62-2665-B43F39C7FF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/>
              <a:t>Knowledge </a:t>
            </a:r>
            <a:r>
              <a:rPr lang="de-DE" sz="2400" b="0" i="1" dirty="0" err="1"/>
              <a:t>Distillation</a:t>
            </a:r>
            <a:endParaRPr lang="de-DE" sz="2400" b="0" i="1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591791D-77C8-2710-CE9D-2E3AFD49580D}"/>
              </a:ext>
            </a:extLst>
          </p:cNvPr>
          <p:cNvSpPr/>
          <p:nvPr/>
        </p:nvSpPr>
        <p:spPr bwMode="auto">
          <a:xfrm>
            <a:off x="1470814" y="2576794"/>
            <a:ext cx="2680655" cy="204290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Teacher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</a:rPr>
              <a:t>(pretrained vision Model)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3816D8-CD6D-B6A5-005C-932ED48B6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146" y="5247743"/>
            <a:ext cx="1117990" cy="111799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355A94E-513B-89B8-088E-A7A71A258DA4}"/>
              </a:ext>
            </a:extLst>
          </p:cNvPr>
          <p:cNvCxnSpPr/>
          <p:nvPr/>
        </p:nvCxnSpPr>
        <p:spPr bwMode="auto">
          <a:xfrm flipV="1">
            <a:off x="2814281" y="4799666"/>
            <a:ext cx="0" cy="28804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B66B4B-2646-25FB-20A2-C5234DB3C50C}"/>
              </a:ext>
            </a:extLst>
          </p:cNvPr>
          <p:cNvCxnSpPr/>
          <p:nvPr/>
        </p:nvCxnSpPr>
        <p:spPr bwMode="auto">
          <a:xfrm flipV="1">
            <a:off x="2779648" y="2135296"/>
            <a:ext cx="0" cy="28804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6AD7F22-8E36-F1A1-0F34-250246866FAC}"/>
              </a:ext>
            </a:extLst>
          </p:cNvPr>
          <p:cNvSpPr/>
          <p:nvPr/>
        </p:nvSpPr>
        <p:spPr bwMode="auto">
          <a:xfrm rot="16200000">
            <a:off x="2707638" y="1239746"/>
            <a:ext cx="144020" cy="1224170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728DC9-D390-3ECB-CBA0-F1E2AECF7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965" y="5247743"/>
            <a:ext cx="1117990" cy="111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6B9AD99-59B3-976F-7E17-C6EE8C04776B}"/>
              </a:ext>
            </a:extLst>
          </p:cNvPr>
          <p:cNvSpPr/>
          <p:nvPr/>
        </p:nvSpPr>
        <p:spPr bwMode="auto">
          <a:xfrm>
            <a:off x="5922780" y="1955326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FE3F288-7180-559E-331D-CD6DC9241E3F}"/>
              </a:ext>
            </a:extLst>
          </p:cNvPr>
          <p:cNvSpPr/>
          <p:nvPr/>
        </p:nvSpPr>
        <p:spPr bwMode="auto">
          <a:xfrm>
            <a:off x="6066800" y="3666018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Image Encoder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CE4CFC1-0AA7-C2B5-0713-A15D3D631A30}"/>
              </a:ext>
            </a:extLst>
          </p:cNvPr>
          <p:cNvSpPr/>
          <p:nvPr/>
        </p:nvSpPr>
        <p:spPr bwMode="auto">
          <a:xfrm>
            <a:off x="7317924" y="3666018"/>
            <a:ext cx="1050054" cy="632482"/>
          </a:xfrm>
          <a:prstGeom prst="roundRect">
            <a:avLst/>
          </a:prstGeom>
          <a:solidFill>
            <a:srgbClr val="D7E9FF">
              <a:alpha val="40000"/>
            </a:srgbClr>
          </a:solidFill>
          <a:ln w="9525" cap="flat" cmpd="sng" algn="ctr">
            <a:solidFill>
              <a:srgbClr val="6C8EBF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alpha val="40000"/>
                  </a:schemeClr>
                </a:solidFill>
                <a:effectLst/>
                <a:latin typeface="Arial" charset="0"/>
              </a:rPr>
              <a:t>Text Encoder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C988C2-B476-0C30-0573-358864EA90E2}"/>
              </a:ext>
            </a:extLst>
          </p:cNvPr>
          <p:cNvSpPr/>
          <p:nvPr/>
        </p:nvSpPr>
        <p:spPr bwMode="auto">
          <a:xfrm rot="16200000">
            <a:off x="6539469" y="3013006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29C177F-8708-FB82-A062-C21B8893F65C}"/>
              </a:ext>
            </a:extLst>
          </p:cNvPr>
          <p:cNvSpPr/>
          <p:nvPr/>
        </p:nvSpPr>
        <p:spPr bwMode="auto">
          <a:xfrm>
            <a:off x="6693933" y="2236317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0182CDA-87AF-33A2-A8CA-B98405809EC1}"/>
              </a:ext>
            </a:extLst>
          </p:cNvPr>
          <p:cNvCxnSpPr/>
          <p:nvPr/>
        </p:nvCxnSpPr>
        <p:spPr bwMode="auto">
          <a:xfrm flipV="1">
            <a:off x="6606875" y="4298500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A4C2E8D-0289-4219-6DE1-C9B3F33E54E5}"/>
              </a:ext>
            </a:extLst>
          </p:cNvPr>
          <p:cNvCxnSpPr/>
          <p:nvPr/>
        </p:nvCxnSpPr>
        <p:spPr bwMode="auto">
          <a:xfrm flipV="1">
            <a:off x="6594210" y="3388963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218D571-B0C3-F7A7-2B1E-F290A0018B1F}"/>
              </a:ext>
            </a:extLst>
          </p:cNvPr>
          <p:cNvCxnSpPr>
            <a:cxnSpLocks/>
          </p:cNvCxnSpPr>
          <p:nvPr/>
        </p:nvCxnSpPr>
        <p:spPr bwMode="auto">
          <a:xfrm flipV="1">
            <a:off x="6586551" y="2852387"/>
            <a:ext cx="191929" cy="35402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DE5FE74-8B69-A0C0-124D-4361D3455158}"/>
              </a:ext>
            </a:extLst>
          </p:cNvPr>
          <p:cNvCxnSpPr>
            <a:cxnSpLocks/>
          </p:cNvCxnSpPr>
          <p:nvPr/>
        </p:nvCxnSpPr>
        <p:spPr bwMode="auto">
          <a:xfrm flipV="1">
            <a:off x="7231614" y="1522979"/>
            <a:ext cx="0" cy="288327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75FF961-3608-F4D1-248F-C1AFE75B6582}"/>
              </a:ext>
            </a:extLst>
          </p:cNvPr>
          <p:cNvSpPr/>
          <p:nvPr/>
        </p:nvSpPr>
        <p:spPr bwMode="auto">
          <a:xfrm rot="16200000">
            <a:off x="7146950" y="730869"/>
            <a:ext cx="144020" cy="1224170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4DB273-29FF-C4BA-3CC0-0184924D9D00}"/>
              </a:ext>
            </a:extLst>
          </p:cNvPr>
          <p:cNvCxnSpPr/>
          <p:nvPr/>
        </p:nvCxnSpPr>
        <p:spPr bwMode="auto">
          <a:xfrm flipV="1">
            <a:off x="7245841" y="4799666"/>
            <a:ext cx="0" cy="28804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538B195-A060-A855-B5B9-074A80FF2D12}"/>
              </a:ext>
            </a:extLst>
          </p:cNvPr>
          <p:cNvCxnSpPr>
            <a:cxnSpLocks/>
          </p:cNvCxnSpPr>
          <p:nvPr/>
        </p:nvCxnSpPr>
        <p:spPr bwMode="auto">
          <a:xfrm flipH="1">
            <a:off x="3703124" y="1378904"/>
            <a:ext cx="2736380" cy="396342"/>
          </a:xfrm>
          <a:prstGeom prst="straightConnector1">
            <a:avLst/>
          </a:prstGeom>
          <a:ln w="1905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661C618-5111-A0C9-7191-61B2F708BC40}"/>
              </a:ext>
            </a:extLst>
          </p:cNvPr>
          <p:cNvSpPr txBox="1"/>
          <p:nvPr/>
        </p:nvSpPr>
        <p:spPr>
          <a:xfrm>
            <a:off x="4687914" y="1261075"/>
            <a:ext cx="7425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Predict</a:t>
            </a:r>
          </a:p>
        </p:txBody>
      </p:sp>
    </p:spTree>
    <p:extLst>
      <p:ext uri="{BB962C8B-B14F-4D97-AF65-F5344CB8AC3E}">
        <p14:creationId xmlns:p14="http://schemas.microsoft.com/office/powerpoint/2010/main" val="38316214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949F1-E433-AA30-5EC0-BD357D667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215256-DB4D-DC1A-5917-516298250B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2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DE3CB906-E7A1-995E-AFD4-D6A6C36BB3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  <a:endParaRPr lang="de-DE" sz="2400" b="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C8A1A8-FD6B-3138-37FC-8C91505AF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00" y="2485245"/>
            <a:ext cx="2380000" cy="23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874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C8C4A2C-99C2-6454-2FF7-FC01CF8BF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2A8B9E-6389-E31A-F0A8-F56B789385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20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DA94DE33-D1B0-0EC9-0489-1A079E4E71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</a:t>
            </a:r>
            <a:br>
              <a:rPr lang="de-DE" dirty="0"/>
            </a:br>
            <a:r>
              <a:rPr lang="de-DE" sz="2400" b="0" i="1" dirty="0"/>
              <a:t>Knowledge </a:t>
            </a:r>
            <a:r>
              <a:rPr lang="de-DE" sz="2400" b="0" i="1" dirty="0" err="1"/>
              <a:t>Distillation</a:t>
            </a:r>
            <a:endParaRPr lang="de-DE" sz="2400" b="0" i="1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7A8FF2E-A467-1BE3-CE52-F3A2EEB038B4}"/>
              </a:ext>
            </a:extLst>
          </p:cNvPr>
          <p:cNvSpPr/>
          <p:nvPr/>
        </p:nvSpPr>
        <p:spPr bwMode="auto">
          <a:xfrm>
            <a:off x="1470814" y="2576794"/>
            <a:ext cx="2680655" cy="204290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Teacher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</a:rPr>
              <a:t>(pretrained vision Model)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7275CE-C8BA-CBBC-1AB8-EE2949F34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146" y="5247743"/>
            <a:ext cx="1117990" cy="111799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236D17E-BF7C-B9C8-9CAB-E57CB578AA83}"/>
              </a:ext>
            </a:extLst>
          </p:cNvPr>
          <p:cNvCxnSpPr/>
          <p:nvPr/>
        </p:nvCxnSpPr>
        <p:spPr bwMode="auto">
          <a:xfrm flipV="1">
            <a:off x="2814281" y="4799666"/>
            <a:ext cx="0" cy="28804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42FDC53-89D5-4294-E132-BB882F6D0A00}"/>
              </a:ext>
            </a:extLst>
          </p:cNvPr>
          <p:cNvCxnSpPr/>
          <p:nvPr/>
        </p:nvCxnSpPr>
        <p:spPr bwMode="auto">
          <a:xfrm flipV="1">
            <a:off x="2779648" y="2135296"/>
            <a:ext cx="0" cy="28804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AF926B8-CA6C-F96F-6D18-BFE2CCBCBB54}"/>
              </a:ext>
            </a:extLst>
          </p:cNvPr>
          <p:cNvSpPr/>
          <p:nvPr/>
        </p:nvSpPr>
        <p:spPr bwMode="auto">
          <a:xfrm>
            <a:off x="5922780" y="1955271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75F512F-ABDE-5774-81DC-276C1991E7EE}"/>
              </a:ext>
            </a:extLst>
          </p:cNvPr>
          <p:cNvSpPr/>
          <p:nvPr/>
        </p:nvSpPr>
        <p:spPr bwMode="auto">
          <a:xfrm>
            <a:off x="6066800" y="3665963"/>
            <a:ext cx="1050054" cy="632482"/>
          </a:xfrm>
          <a:prstGeom prst="roundRect">
            <a:avLst/>
          </a:prstGeom>
          <a:solidFill>
            <a:srgbClr val="D7E9FF">
              <a:alpha val="40000"/>
            </a:srgbClr>
          </a:solidFill>
          <a:ln w="9525" cap="flat" cmpd="sng" algn="ctr">
            <a:solidFill>
              <a:srgbClr val="6C8EBF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alpha val="40000"/>
                  </a:schemeClr>
                </a:solidFill>
                <a:effectLst/>
                <a:latin typeface="Arial" charset="0"/>
              </a:rPr>
              <a:t>Image Encoder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11D8F11-BF99-C48D-3E6D-8C643257BB1C}"/>
              </a:ext>
            </a:extLst>
          </p:cNvPr>
          <p:cNvSpPr/>
          <p:nvPr/>
        </p:nvSpPr>
        <p:spPr bwMode="auto">
          <a:xfrm>
            <a:off x="7317924" y="3665963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Text Encoder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155A69-260F-8FDB-0E48-6970D554CF22}"/>
              </a:ext>
            </a:extLst>
          </p:cNvPr>
          <p:cNvSpPr/>
          <p:nvPr/>
        </p:nvSpPr>
        <p:spPr bwMode="auto">
          <a:xfrm rot="16200000">
            <a:off x="7798095" y="3002274"/>
            <a:ext cx="89711" cy="566097"/>
          </a:xfrm>
          <a:prstGeom prst="rect">
            <a:avLst/>
          </a:prstGeom>
          <a:solidFill>
            <a:srgbClr val="BAC8D3"/>
          </a:solidFill>
          <a:ln w="9525" cap="flat" cmpd="sng" algn="ctr">
            <a:solidFill>
              <a:srgbClr val="23445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41D4043-3309-127C-1AA2-822CB34048F6}"/>
              </a:ext>
            </a:extLst>
          </p:cNvPr>
          <p:cNvSpPr/>
          <p:nvPr/>
        </p:nvSpPr>
        <p:spPr bwMode="auto">
          <a:xfrm>
            <a:off x="6693933" y="2236262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01FE72-2C78-7FBC-AA05-DB984176E3DF}"/>
              </a:ext>
            </a:extLst>
          </p:cNvPr>
          <p:cNvCxnSpPr/>
          <p:nvPr/>
        </p:nvCxnSpPr>
        <p:spPr bwMode="auto">
          <a:xfrm flipV="1">
            <a:off x="7842949" y="4298445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F14B4EA-F33F-FEB7-47FF-C0F1D191372D}"/>
              </a:ext>
            </a:extLst>
          </p:cNvPr>
          <p:cNvCxnSpPr/>
          <p:nvPr/>
        </p:nvCxnSpPr>
        <p:spPr bwMode="auto">
          <a:xfrm flipV="1">
            <a:off x="7842949" y="3388908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DAE3EA-8BFD-F992-05A5-6D257080439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651020" y="2868744"/>
            <a:ext cx="191929" cy="35402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84CB2E9-652B-7C31-8AC7-E24941919661}"/>
              </a:ext>
            </a:extLst>
          </p:cNvPr>
          <p:cNvCxnSpPr>
            <a:cxnSpLocks/>
          </p:cNvCxnSpPr>
          <p:nvPr/>
        </p:nvCxnSpPr>
        <p:spPr bwMode="auto">
          <a:xfrm flipV="1">
            <a:off x="7231614" y="1522924"/>
            <a:ext cx="0" cy="288327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BE67E9BC-333B-3174-5ABA-5277BA26D2E8}"/>
              </a:ext>
            </a:extLst>
          </p:cNvPr>
          <p:cNvSpPr/>
          <p:nvPr/>
        </p:nvSpPr>
        <p:spPr bwMode="auto">
          <a:xfrm rot="16200000">
            <a:off x="7146950" y="730814"/>
            <a:ext cx="144020" cy="1224170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6B22-EA3D-2A89-ED84-F48592DCB1DA}"/>
              </a:ext>
            </a:extLst>
          </p:cNvPr>
          <p:cNvSpPr txBox="1"/>
          <p:nvPr/>
        </p:nvSpPr>
        <p:spPr>
          <a:xfrm>
            <a:off x="6171365" y="5545128"/>
            <a:ext cx="2095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979978-331E-55AD-1740-E82E71674869}"/>
              </a:ext>
            </a:extLst>
          </p:cNvPr>
          <p:cNvCxnSpPr/>
          <p:nvPr/>
        </p:nvCxnSpPr>
        <p:spPr bwMode="auto">
          <a:xfrm flipV="1">
            <a:off x="7245841" y="4799666"/>
            <a:ext cx="0" cy="28804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3B142C-ED9B-8BB9-4A33-A483D556C310}"/>
              </a:ext>
            </a:extLst>
          </p:cNvPr>
          <p:cNvCxnSpPr>
            <a:cxnSpLocks/>
          </p:cNvCxnSpPr>
          <p:nvPr/>
        </p:nvCxnSpPr>
        <p:spPr bwMode="auto">
          <a:xfrm flipH="1">
            <a:off x="3703124" y="1378904"/>
            <a:ext cx="2736380" cy="396342"/>
          </a:xfrm>
          <a:prstGeom prst="straightConnector1">
            <a:avLst/>
          </a:prstGeom>
          <a:ln w="1905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C143EBA-8176-C164-83C9-DD19EFFF540F}"/>
              </a:ext>
            </a:extLst>
          </p:cNvPr>
          <p:cNvSpPr txBox="1"/>
          <p:nvPr/>
        </p:nvSpPr>
        <p:spPr>
          <a:xfrm>
            <a:off x="4687914" y="1261075"/>
            <a:ext cx="7425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Predict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B1C0A6A-D4EB-545D-F2C9-1AB72B5BE6E1}"/>
              </a:ext>
            </a:extLst>
          </p:cNvPr>
          <p:cNvSpPr/>
          <p:nvPr/>
        </p:nvSpPr>
        <p:spPr bwMode="auto">
          <a:xfrm rot="16200000">
            <a:off x="2707638" y="1230604"/>
            <a:ext cx="144020" cy="1224170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C8A254-B86A-E874-6EEE-1B0DFB27DFCA}"/>
              </a:ext>
            </a:extLst>
          </p:cNvPr>
          <p:cNvSpPr txBox="1"/>
          <p:nvPr/>
        </p:nvSpPr>
        <p:spPr>
          <a:xfrm>
            <a:off x="3631337" y="6426645"/>
            <a:ext cx="3430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Goal: Guide alignment </a:t>
            </a:r>
          </a:p>
          <a:p>
            <a:r>
              <a:rPr lang="en-US" b="1" dirty="0">
                <a:solidFill>
                  <a:schemeClr val="tx1"/>
                </a:solidFill>
              </a:rPr>
              <a:t>(through high-quality representations)</a:t>
            </a:r>
            <a:endParaRPr lang="en-US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735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1A66C-4493-23BA-9B78-059C424AF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6C0EB3AE-FDD3-5764-3DF9-3DEA06AC0B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 wrap="square" anchor="t">
            <a:normAutofit/>
          </a:bodyPr>
          <a:lstStyle/>
          <a:p>
            <a:r>
              <a:rPr lang="de-DE" dirty="0" err="1"/>
              <a:t>Results</a:t>
            </a:r>
            <a:br>
              <a:rPr lang="de-DE" dirty="0"/>
            </a:br>
            <a:r>
              <a:rPr lang="de-DE" b="0" i="1" dirty="0"/>
              <a:t>Image-Text Retrieval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E49BFF-E2E6-E5F6-2BCF-1E6D4CC29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90" y="2053185"/>
            <a:ext cx="10106674" cy="2880400"/>
          </a:xfrm>
          <a:prstGeom prst="rect">
            <a:avLst/>
          </a:prstGeom>
          <a:noFill/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9A6309-FD90-EB46-D917-5C06F3D326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Seite </a:t>
            </a:r>
            <a:fld id="{4CDCE16C-BB8B-41B6-BC70-61DAD202005A}" type="slidenum">
              <a:rPr lang="de-DE"/>
              <a:pPr>
                <a:spcAft>
                  <a:spcPts val="600"/>
                </a:spcAft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8884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C1BC8-2897-E285-B9F4-11CB6D6DD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F85C87-DD9E-F54C-EA92-8CCDC0364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230" y="813738"/>
            <a:ext cx="6408940" cy="5935373"/>
          </a:xfrm>
          <a:prstGeom prst="rect">
            <a:avLst/>
          </a:prstGeom>
        </p:spPr>
      </p:pic>
      <p:sp>
        <p:nvSpPr>
          <p:cNvPr id="9218" name="Rectangle 2">
            <a:extLst>
              <a:ext uri="{FF2B5EF4-FFF2-40B4-BE49-F238E27FC236}">
                <a16:creationId xmlns:a16="http://schemas.microsoft.com/office/drawing/2014/main" id="{2B8943FE-9428-0D4C-2ABC-124157CA95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 wrap="square" anchor="t">
            <a:normAutofit/>
          </a:bodyPr>
          <a:lstStyle/>
          <a:p>
            <a:r>
              <a:rPr lang="de-DE" dirty="0" err="1"/>
              <a:t>Results</a:t>
            </a:r>
            <a:br>
              <a:rPr lang="de-DE" dirty="0"/>
            </a:br>
            <a:r>
              <a:rPr lang="de-DE" b="0" i="1" dirty="0"/>
              <a:t>Image-Text Retrieval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4334262-1563-4878-C6EC-6A360C21AC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Seite </a:t>
            </a:r>
            <a:fld id="{4CDCE16C-BB8B-41B6-BC70-61DAD202005A}" type="slidenum">
              <a:rPr lang="de-DE"/>
              <a:pPr>
                <a:spcAft>
                  <a:spcPts val="600"/>
                </a:spcAft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5567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4DAD6-5628-8FB9-B77B-8241B4759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5ADFE04D-02B4-2D6B-4830-F884E0D29D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 wrap="square" anchor="t">
            <a:normAutofit/>
          </a:bodyPr>
          <a:lstStyle/>
          <a:p>
            <a:r>
              <a:rPr lang="de-DE" dirty="0" err="1"/>
              <a:t>Results</a:t>
            </a:r>
            <a:br>
              <a:rPr lang="de-DE" dirty="0"/>
            </a:br>
            <a:r>
              <a:rPr lang="de-DE" b="0" i="1" dirty="0"/>
              <a:t>Image-Text Retrieval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CC578C-0DF3-2B9E-A3A5-37BAFE8C2A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Seite </a:t>
            </a:r>
            <a:fld id="{4CDCE16C-BB8B-41B6-BC70-61DAD202005A}" type="slidenum">
              <a:rPr lang="de-DE"/>
              <a:pPr>
                <a:spcAft>
                  <a:spcPts val="600"/>
                </a:spcAft>
              </a:pPr>
              <a:t>23</a:t>
            </a:fld>
            <a:endParaRPr lang="de-DE"/>
          </a:p>
        </p:txBody>
      </p:sp>
      <p:pic>
        <p:nvPicPr>
          <p:cNvPr id="7" name="Picture 6" descr="A collage of images of food and water&#10;&#10;Description automatically generated">
            <a:extLst>
              <a:ext uri="{FF2B5EF4-FFF2-40B4-BE49-F238E27FC236}">
                <a16:creationId xmlns:a16="http://schemas.microsoft.com/office/drawing/2014/main" id="{9F44A61B-6D68-A488-F1B8-B02E3CA508F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280" y="2610512"/>
            <a:ext cx="4996024" cy="35657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4D319E-D0FD-E8FE-AB2D-ABD6726960EA}"/>
              </a:ext>
            </a:extLst>
          </p:cNvPr>
          <p:cNvSpPr txBox="1"/>
          <p:nvPr/>
        </p:nvSpPr>
        <p:spPr>
          <a:xfrm rot="1162038">
            <a:off x="5588591" y="2221785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80624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009BD-00B5-7402-DC92-09B3302D1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24A1BBD-8F27-70A0-12B0-85B8C34ACF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24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4998D6E0-7D62-FA5E-C04C-A6B2E8C270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br>
              <a:rPr lang="de-DE" dirty="0"/>
            </a:br>
            <a:r>
              <a:rPr lang="de-DE" sz="2400" b="0" i="1" dirty="0" err="1"/>
              <a:t>Unimodal</a:t>
            </a:r>
            <a:r>
              <a:rPr lang="de-DE" sz="2400" b="0" i="1" dirty="0"/>
              <a:t> Performance</a:t>
            </a:r>
          </a:p>
        </p:txBody>
      </p:sp>
      <p:pic>
        <p:nvPicPr>
          <p:cNvPr id="3" name="Picture 2" descr="A diagram of a hexagon with numbers and lines&#10;&#10;Description automatically generated">
            <a:extLst>
              <a:ext uri="{FF2B5EF4-FFF2-40B4-BE49-F238E27FC236}">
                <a16:creationId xmlns:a16="http://schemas.microsoft.com/office/drawing/2014/main" id="{1BB8FFE2-7E50-63FB-BB5A-C2928AA04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10" y="2275091"/>
            <a:ext cx="4744440" cy="3740400"/>
          </a:xfrm>
          <a:prstGeom prst="rect">
            <a:avLst/>
          </a:prstGeom>
        </p:spPr>
      </p:pic>
      <p:pic>
        <p:nvPicPr>
          <p:cNvPr id="6" name="Picture 5" descr="A diagram of a hexagon with numbers and letters&#10;&#10;Description automatically generated">
            <a:extLst>
              <a:ext uri="{FF2B5EF4-FFF2-40B4-BE49-F238E27FC236}">
                <a16:creationId xmlns:a16="http://schemas.microsoft.com/office/drawing/2014/main" id="{C610D0AF-B0E7-1044-3125-5424BC0AA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699" y="2275091"/>
            <a:ext cx="4018724" cy="3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762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FE567-13F9-422B-3133-233B31BB4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871FB8-8D41-7353-A3B4-58BB7D4F30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25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32B66BAC-A04E-0C3D-FA92-1C4E528D0F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br>
              <a:rPr lang="de-DE" dirty="0"/>
            </a:br>
            <a:r>
              <a:rPr lang="de-DE" sz="2400" b="0" i="1" dirty="0" err="1"/>
              <a:t>Unimodal</a:t>
            </a:r>
            <a:r>
              <a:rPr lang="de-DE" sz="2400" b="0" i="1" dirty="0"/>
              <a:t> Performance – Future </a:t>
            </a:r>
            <a:r>
              <a:rPr lang="de-DE" sz="2400" b="0" i="1" dirty="0" err="1"/>
              <a:t>work</a:t>
            </a:r>
            <a:endParaRPr lang="de-DE" sz="2400" b="0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55FBFE-FC36-6A21-6762-DCE633504130}"/>
              </a:ext>
            </a:extLst>
          </p:cNvPr>
          <p:cNvSpPr/>
          <p:nvPr/>
        </p:nvSpPr>
        <p:spPr bwMode="auto">
          <a:xfrm>
            <a:off x="3834490" y="2784270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4D33053-CEC4-8512-AE99-DC84C10BB513}"/>
              </a:ext>
            </a:extLst>
          </p:cNvPr>
          <p:cNvSpPr/>
          <p:nvPr/>
        </p:nvSpPr>
        <p:spPr bwMode="auto">
          <a:xfrm>
            <a:off x="3978510" y="4494962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Image Encoder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76A577-913F-36B1-09E9-2558A82AF2A9}"/>
              </a:ext>
            </a:extLst>
          </p:cNvPr>
          <p:cNvSpPr/>
          <p:nvPr/>
        </p:nvSpPr>
        <p:spPr bwMode="auto">
          <a:xfrm>
            <a:off x="5229634" y="4494962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Text Encoder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EBDDC6-E178-AD9A-A5B9-9E2227867C5F}"/>
              </a:ext>
            </a:extLst>
          </p:cNvPr>
          <p:cNvSpPr/>
          <p:nvPr/>
        </p:nvSpPr>
        <p:spPr bwMode="auto">
          <a:xfrm rot="16200000">
            <a:off x="4458681" y="3813571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337ADD-0153-B413-3625-3644D7269099}"/>
              </a:ext>
            </a:extLst>
          </p:cNvPr>
          <p:cNvSpPr/>
          <p:nvPr/>
        </p:nvSpPr>
        <p:spPr bwMode="auto">
          <a:xfrm rot="16200000">
            <a:off x="5709805" y="3831273"/>
            <a:ext cx="89711" cy="566097"/>
          </a:xfrm>
          <a:prstGeom prst="rect">
            <a:avLst/>
          </a:prstGeom>
          <a:solidFill>
            <a:srgbClr val="BAC8D3"/>
          </a:solidFill>
          <a:ln w="9525" cap="flat" cmpd="sng" algn="ctr">
            <a:solidFill>
              <a:srgbClr val="23445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D8B900F-C8A4-2201-7731-66E658F2385C}"/>
              </a:ext>
            </a:extLst>
          </p:cNvPr>
          <p:cNvSpPr/>
          <p:nvPr/>
        </p:nvSpPr>
        <p:spPr bwMode="auto">
          <a:xfrm>
            <a:off x="4605643" y="3065261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290E4A-8789-FA65-E5B2-69E523FEC268}"/>
              </a:ext>
            </a:extLst>
          </p:cNvPr>
          <p:cNvSpPr/>
          <p:nvPr/>
        </p:nvSpPr>
        <p:spPr bwMode="auto">
          <a:xfrm rot="16200000">
            <a:off x="5085814" y="1992175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7550A3-CAA6-991C-986E-5C4EB6025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488" y="5857057"/>
            <a:ext cx="566097" cy="5660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E25B00-BDDC-B95A-2BD3-A727AE14C689}"/>
              </a:ext>
            </a:extLst>
          </p:cNvPr>
          <p:cNvSpPr txBox="1"/>
          <p:nvPr/>
        </p:nvSpPr>
        <p:spPr>
          <a:xfrm>
            <a:off x="4905709" y="5924663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1487CE-536C-E68F-1F65-3BB3CE7EB256}"/>
              </a:ext>
            </a:extLst>
          </p:cNvPr>
          <p:cNvCxnSpPr/>
          <p:nvPr/>
        </p:nvCxnSpPr>
        <p:spPr bwMode="auto">
          <a:xfrm flipV="1">
            <a:off x="4503536" y="5520650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A85059-6C97-F5F8-6655-829513739C6D}"/>
              </a:ext>
            </a:extLst>
          </p:cNvPr>
          <p:cNvCxnSpPr/>
          <p:nvPr/>
        </p:nvCxnSpPr>
        <p:spPr bwMode="auto">
          <a:xfrm flipV="1">
            <a:off x="5754659" y="554102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F6AF31-F001-2979-33F9-3DFFAE48E9F8}"/>
              </a:ext>
            </a:extLst>
          </p:cNvPr>
          <p:cNvCxnSpPr/>
          <p:nvPr/>
        </p:nvCxnSpPr>
        <p:spPr bwMode="auto">
          <a:xfrm flipV="1">
            <a:off x="5754659" y="5127444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2FAAD0-DA16-A574-33E0-4B6371940EE8}"/>
              </a:ext>
            </a:extLst>
          </p:cNvPr>
          <p:cNvCxnSpPr/>
          <p:nvPr/>
        </p:nvCxnSpPr>
        <p:spPr bwMode="auto">
          <a:xfrm flipV="1">
            <a:off x="4503536" y="5127443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C38197-D08C-27EE-C468-7629A6740BBA}"/>
              </a:ext>
            </a:extLst>
          </p:cNvPr>
          <p:cNvCxnSpPr/>
          <p:nvPr/>
        </p:nvCxnSpPr>
        <p:spPr bwMode="auto">
          <a:xfrm flipV="1">
            <a:off x="4489501" y="421790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6A4ED3-A763-A09A-A6C9-6243B8336580}"/>
              </a:ext>
            </a:extLst>
          </p:cNvPr>
          <p:cNvCxnSpPr/>
          <p:nvPr/>
        </p:nvCxnSpPr>
        <p:spPr bwMode="auto">
          <a:xfrm flipV="1">
            <a:off x="5754659" y="421790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E08E3B-AD30-03D3-6D0D-BA2B9F63EA9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62730" y="3697743"/>
            <a:ext cx="191929" cy="35402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1C26CB9-C69A-878C-EFFE-AD1018CB41CB}"/>
              </a:ext>
            </a:extLst>
          </p:cNvPr>
          <p:cNvCxnSpPr>
            <a:cxnSpLocks/>
          </p:cNvCxnSpPr>
          <p:nvPr/>
        </p:nvCxnSpPr>
        <p:spPr bwMode="auto">
          <a:xfrm flipV="1">
            <a:off x="4503536" y="3692084"/>
            <a:ext cx="195074" cy="3268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0E9F4E9-F900-47F3-7A32-2264187DC5A3}"/>
              </a:ext>
            </a:extLst>
          </p:cNvPr>
          <p:cNvCxnSpPr>
            <a:cxnSpLocks/>
          </p:cNvCxnSpPr>
          <p:nvPr/>
        </p:nvCxnSpPr>
        <p:spPr bwMode="auto">
          <a:xfrm flipV="1">
            <a:off x="5135256" y="2413235"/>
            <a:ext cx="0" cy="509562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51B61E1-C2A2-05AB-2FE2-B5DC01193BAC}"/>
              </a:ext>
            </a:extLst>
          </p:cNvPr>
          <p:cNvCxnSpPr>
            <a:cxnSpLocks/>
          </p:cNvCxnSpPr>
          <p:nvPr/>
        </p:nvCxnSpPr>
        <p:spPr bwMode="auto">
          <a:xfrm flipV="1">
            <a:off x="5132455" y="1909165"/>
            <a:ext cx="0" cy="221235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BF02581-208D-ABFB-69BE-78F34EAA5EF6}"/>
              </a:ext>
            </a:extLst>
          </p:cNvPr>
          <p:cNvSpPr txBox="1"/>
          <p:nvPr/>
        </p:nvSpPr>
        <p:spPr>
          <a:xfrm>
            <a:off x="4169764" y="1557246"/>
            <a:ext cx="1921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Image-Text Retrieval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F0319D-D817-CE4B-D4A0-15C304CCF42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330420" y="3764135"/>
            <a:ext cx="839344" cy="305330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721A83E-3572-F7BC-4A35-E0649FFE3DE5}"/>
              </a:ext>
            </a:extLst>
          </p:cNvPr>
          <p:cNvSpPr txBox="1"/>
          <p:nvPr/>
        </p:nvSpPr>
        <p:spPr>
          <a:xfrm>
            <a:off x="1523514" y="3473648"/>
            <a:ext cx="1806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Image-specific tasks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9634DD-AEA1-68AD-58FF-4FB7A629A8AD}"/>
              </a:ext>
            </a:extLst>
          </p:cNvPr>
          <p:cNvSpPr txBox="1"/>
          <p:nvPr/>
        </p:nvSpPr>
        <p:spPr>
          <a:xfrm>
            <a:off x="6912865" y="3471326"/>
            <a:ext cx="1637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Text-specific tasks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3524A0A-07E5-7A0C-C190-B08FE319E087}"/>
              </a:ext>
            </a:extLst>
          </p:cNvPr>
          <p:cNvCxnSpPr>
            <a:cxnSpLocks/>
          </p:cNvCxnSpPr>
          <p:nvPr/>
        </p:nvCxnSpPr>
        <p:spPr bwMode="auto">
          <a:xfrm flipV="1">
            <a:off x="6091576" y="3808991"/>
            <a:ext cx="839344" cy="305330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065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69277-1A2E-BE29-DEFE-74C350FDF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3B2A72-E325-3A67-82AA-C87E39CB2E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26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935FB2EF-D1AB-FBB9-AB92-7321A53589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br>
              <a:rPr lang="de-DE" sz="2400" dirty="0"/>
            </a:br>
            <a:r>
              <a:rPr lang="de-DE" sz="2400" b="0" i="1" dirty="0" err="1"/>
              <a:t>Unimodal</a:t>
            </a:r>
            <a:r>
              <a:rPr lang="de-DE" sz="2400" b="0" i="1" dirty="0"/>
              <a:t> Performance – Future </a:t>
            </a:r>
            <a:r>
              <a:rPr lang="de-DE" sz="2400" b="0" i="1" dirty="0" err="1"/>
              <a:t>work</a:t>
            </a:r>
            <a:endParaRPr lang="de-DE" sz="2400" b="0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067AFC-871B-7F86-4966-B6B65A0D3248}"/>
              </a:ext>
            </a:extLst>
          </p:cNvPr>
          <p:cNvSpPr/>
          <p:nvPr/>
        </p:nvSpPr>
        <p:spPr bwMode="auto">
          <a:xfrm>
            <a:off x="3834490" y="2784270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584C1FF-F5ED-BB1D-E0A1-7ABB3939A992}"/>
              </a:ext>
            </a:extLst>
          </p:cNvPr>
          <p:cNvSpPr/>
          <p:nvPr/>
        </p:nvSpPr>
        <p:spPr bwMode="auto">
          <a:xfrm>
            <a:off x="3978510" y="4494962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Image Encoder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E2BDB42-871C-C177-6C62-B21D3F6EBDEA}"/>
              </a:ext>
            </a:extLst>
          </p:cNvPr>
          <p:cNvSpPr/>
          <p:nvPr/>
        </p:nvSpPr>
        <p:spPr bwMode="auto">
          <a:xfrm>
            <a:off x="5229634" y="4494962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Text Encoder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EF69F1-9E91-2431-FF15-FC7986CF67DC}"/>
              </a:ext>
            </a:extLst>
          </p:cNvPr>
          <p:cNvSpPr/>
          <p:nvPr/>
        </p:nvSpPr>
        <p:spPr bwMode="auto">
          <a:xfrm rot="16200000">
            <a:off x="4458681" y="3813571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AE3D69-2F95-9A06-37BD-352197A637C2}"/>
              </a:ext>
            </a:extLst>
          </p:cNvPr>
          <p:cNvSpPr/>
          <p:nvPr/>
        </p:nvSpPr>
        <p:spPr bwMode="auto">
          <a:xfrm rot="16200000">
            <a:off x="5709805" y="3831273"/>
            <a:ext cx="89711" cy="566097"/>
          </a:xfrm>
          <a:prstGeom prst="rect">
            <a:avLst/>
          </a:prstGeom>
          <a:solidFill>
            <a:srgbClr val="BAC8D3"/>
          </a:solidFill>
          <a:ln w="9525" cap="flat" cmpd="sng" algn="ctr">
            <a:solidFill>
              <a:srgbClr val="23445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7E00BEA-AEAC-8B95-98B2-12FA74851F7E}"/>
              </a:ext>
            </a:extLst>
          </p:cNvPr>
          <p:cNvSpPr/>
          <p:nvPr/>
        </p:nvSpPr>
        <p:spPr bwMode="auto">
          <a:xfrm>
            <a:off x="4605643" y="3065261"/>
            <a:ext cx="1050054" cy="632482"/>
          </a:xfrm>
          <a:prstGeom prst="roundRect">
            <a:avLst/>
          </a:prstGeom>
          <a:solidFill>
            <a:srgbClr val="D7E9FF">
              <a:alpha val="40000"/>
            </a:srgbClr>
          </a:solidFill>
          <a:ln w="9525" cap="flat" cmpd="sng" algn="ctr">
            <a:solidFill>
              <a:schemeClr val="dk1">
                <a:shade val="95000"/>
                <a:satMod val="105000"/>
                <a:alpha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alpha val="40000"/>
                  </a:schemeClr>
                </a:solidFill>
                <a:effectLst/>
                <a:latin typeface="Arial" charset="0"/>
              </a:rPr>
              <a:t>Shared Encoder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219B8C-94BE-C309-FB66-14752DF810E8}"/>
              </a:ext>
            </a:extLst>
          </p:cNvPr>
          <p:cNvSpPr/>
          <p:nvPr/>
        </p:nvSpPr>
        <p:spPr bwMode="auto">
          <a:xfrm rot="16200000">
            <a:off x="5085814" y="1992175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9A2D65-5DB0-28F9-DF84-E4A9C8D17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488" y="5857057"/>
            <a:ext cx="566097" cy="5660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00ACAB-F4C6-8C32-18A7-1BAAAF51E630}"/>
              </a:ext>
            </a:extLst>
          </p:cNvPr>
          <p:cNvSpPr txBox="1"/>
          <p:nvPr/>
        </p:nvSpPr>
        <p:spPr>
          <a:xfrm>
            <a:off x="4905709" y="5924663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87A8D2-D392-CC6B-8D54-5755B8CBDE1D}"/>
              </a:ext>
            </a:extLst>
          </p:cNvPr>
          <p:cNvCxnSpPr/>
          <p:nvPr/>
        </p:nvCxnSpPr>
        <p:spPr bwMode="auto">
          <a:xfrm flipV="1">
            <a:off x="4503536" y="5520650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B870F95-8438-5CFD-F368-795DBF93CF6F}"/>
              </a:ext>
            </a:extLst>
          </p:cNvPr>
          <p:cNvCxnSpPr/>
          <p:nvPr/>
        </p:nvCxnSpPr>
        <p:spPr bwMode="auto">
          <a:xfrm flipV="1">
            <a:off x="5754659" y="554102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FB4513B-8C0D-C4FC-01F1-E2EF674E7F34}"/>
              </a:ext>
            </a:extLst>
          </p:cNvPr>
          <p:cNvCxnSpPr/>
          <p:nvPr/>
        </p:nvCxnSpPr>
        <p:spPr bwMode="auto">
          <a:xfrm flipV="1">
            <a:off x="5754659" y="5127444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6F19C4-E384-56FD-71E9-859A4349BBBC}"/>
              </a:ext>
            </a:extLst>
          </p:cNvPr>
          <p:cNvCxnSpPr/>
          <p:nvPr/>
        </p:nvCxnSpPr>
        <p:spPr bwMode="auto">
          <a:xfrm flipV="1">
            <a:off x="4503536" y="5127443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831B39-C4BA-F109-F54E-2092EB728747}"/>
              </a:ext>
            </a:extLst>
          </p:cNvPr>
          <p:cNvCxnSpPr/>
          <p:nvPr/>
        </p:nvCxnSpPr>
        <p:spPr bwMode="auto">
          <a:xfrm flipV="1">
            <a:off x="4489501" y="421790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A962F0-4F6C-D5E7-9F46-18E1870A4C68}"/>
              </a:ext>
            </a:extLst>
          </p:cNvPr>
          <p:cNvCxnSpPr/>
          <p:nvPr/>
        </p:nvCxnSpPr>
        <p:spPr bwMode="auto">
          <a:xfrm flipV="1">
            <a:off x="5754659" y="421790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02E2BEB-7E8D-D3F9-F5BB-A9519A4AD19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62730" y="3697743"/>
            <a:ext cx="191929" cy="354020"/>
          </a:xfrm>
          <a:prstGeom prst="straightConnector1">
            <a:avLst/>
          </a:prstGeom>
          <a:ln>
            <a:solidFill>
              <a:schemeClr val="dk1">
                <a:shade val="95000"/>
                <a:satMod val="105000"/>
                <a:alpha val="4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3BC240-C488-C903-A6A8-36E769C0E8C7}"/>
              </a:ext>
            </a:extLst>
          </p:cNvPr>
          <p:cNvCxnSpPr>
            <a:cxnSpLocks/>
          </p:cNvCxnSpPr>
          <p:nvPr/>
        </p:nvCxnSpPr>
        <p:spPr bwMode="auto">
          <a:xfrm flipV="1">
            <a:off x="4503536" y="3692084"/>
            <a:ext cx="195074" cy="326855"/>
          </a:xfrm>
          <a:prstGeom prst="straightConnector1">
            <a:avLst/>
          </a:prstGeom>
          <a:ln>
            <a:solidFill>
              <a:schemeClr val="dk1">
                <a:shade val="95000"/>
                <a:satMod val="105000"/>
                <a:alpha val="4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EB31FC6-09CD-0204-0632-8C8FD2BA3837}"/>
              </a:ext>
            </a:extLst>
          </p:cNvPr>
          <p:cNvCxnSpPr>
            <a:cxnSpLocks/>
          </p:cNvCxnSpPr>
          <p:nvPr/>
        </p:nvCxnSpPr>
        <p:spPr bwMode="auto">
          <a:xfrm flipV="1">
            <a:off x="5135256" y="2413235"/>
            <a:ext cx="0" cy="509562"/>
          </a:xfrm>
          <a:prstGeom prst="straightConnector1">
            <a:avLst/>
          </a:prstGeom>
          <a:ln>
            <a:solidFill>
              <a:schemeClr val="dk1">
                <a:shade val="95000"/>
                <a:satMod val="105000"/>
                <a:alpha val="40000"/>
              </a:schemeClr>
            </a:solidFill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86390DE-977B-8F29-D880-2C346447931C}"/>
              </a:ext>
            </a:extLst>
          </p:cNvPr>
          <p:cNvCxnSpPr>
            <a:cxnSpLocks/>
          </p:cNvCxnSpPr>
          <p:nvPr/>
        </p:nvCxnSpPr>
        <p:spPr bwMode="auto">
          <a:xfrm flipV="1">
            <a:off x="5132455" y="1909165"/>
            <a:ext cx="0" cy="221235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D7D39C-9427-5A22-27C8-F9819120E5EA}"/>
              </a:ext>
            </a:extLst>
          </p:cNvPr>
          <p:cNvSpPr txBox="1"/>
          <p:nvPr/>
        </p:nvSpPr>
        <p:spPr>
          <a:xfrm>
            <a:off x="4169764" y="1557246"/>
            <a:ext cx="1921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alpha val="40000"/>
                  </a:schemeClr>
                </a:solidFill>
              </a:rPr>
              <a:t>Image-Text Retrieval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605EDA0-3083-56B3-EF93-E4F520FE0E8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330420" y="3764135"/>
            <a:ext cx="839344" cy="305330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84769D8-5AE8-3DB2-028B-C78AE624E8E6}"/>
              </a:ext>
            </a:extLst>
          </p:cNvPr>
          <p:cNvSpPr txBox="1"/>
          <p:nvPr/>
        </p:nvSpPr>
        <p:spPr>
          <a:xfrm>
            <a:off x="695582" y="3473647"/>
            <a:ext cx="2791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Image-specific </a:t>
            </a:r>
            <a:r>
              <a:rPr lang="en-US" b="1" dirty="0">
                <a:solidFill>
                  <a:schemeClr val="tx1"/>
                </a:solidFill>
              </a:rPr>
              <a:t>pretraining</a:t>
            </a:r>
            <a:r>
              <a:rPr lang="en-US" dirty="0">
                <a:solidFill>
                  <a:schemeClr val="tx1"/>
                </a:solidFill>
              </a:rPr>
              <a:t> tasks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734F31-8BC2-9A8B-3099-162ADA58A3F5}"/>
              </a:ext>
            </a:extLst>
          </p:cNvPr>
          <p:cNvSpPr txBox="1"/>
          <p:nvPr/>
        </p:nvSpPr>
        <p:spPr>
          <a:xfrm>
            <a:off x="6663989" y="3473647"/>
            <a:ext cx="2622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Text-specific </a:t>
            </a:r>
            <a:r>
              <a:rPr lang="en-US" b="1" dirty="0">
                <a:solidFill>
                  <a:schemeClr val="tx1"/>
                </a:solidFill>
              </a:rPr>
              <a:t>pretraining</a:t>
            </a:r>
            <a:r>
              <a:rPr lang="en-US" dirty="0">
                <a:solidFill>
                  <a:schemeClr val="tx1"/>
                </a:solidFill>
              </a:rPr>
              <a:t> tasks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D7BF052-3BC5-3FE4-4C77-A18F760DC904}"/>
              </a:ext>
            </a:extLst>
          </p:cNvPr>
          <p:cNvCxnSpPr>
            <a:cxnSpLocks/>
          </p:cNvCxnSpPr>
          <p:nvPr/>
        </p:nvCxnSpPr>
        <p:spPr bwMode="auto">
          <a:xfrm flipV="1">
            <a:off x="6091576" y="3808991"/>
            <a:ext cx="839344" cy="305330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02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/>
      <p:bldP spid="3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F3D08-702E-623D-C0C5-7D490C59E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9367E4-8D1F-6C4A-7167-A202537838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27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27EB201C-C935-B8AF-096E-41CF19C7B2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br>
              <a:rPr lang="de-DE" dirty="0"/>
            </a:br>
            <a:r>
              <a:rPr lang="de-DE" sz="2400" b="0" i="1" dirty="0"/>
              <a:t>Fine-</a:t>
            </a:r>
            <a:r>
              <a:rPr lang="de-DE" sz="2400" b="0" i="1" dirty="0" err="1"/>
              <a:t>grained</a:t>
            </a:r>
            <a:r>
              <a:rPr lang="de-DE" sz="2400" b="0" i="1" dirty="0"/>
              <a:t> Alignment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9A5ADBA-3556-FADF-67A2-B1D012FE5A9C}"/>
              </a:ext>
            </a:extLst>
          </p:cNvPr>
          <p:cNvSpPr/>
          <p:nvPr/>
        </p:nvSpPr>
        <p:spPr bwMode="auto">
          <a:xfrm>
            <a:off x="3977936" y="4434491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BEiTv2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  <a:p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10693BD-6836-7199-4CC3-8F36D8B4980E}"/>
              </a:ext>
            </a:extLst>
          </p:cNvPr>
          <p:cNvSpPr/>
          <p:nvPr/>
        </p:nvSpPr>
        <p:spPr bwMode="auto">
          <a:xfrm>
            <a:off x="5229059" y="4434491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BERT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C2A06A-E8D0-B71B-67FB-A74B682EF655}"/>
              </a:ext>
            </a:extLst>
          </p:cNvPr>
          <p:cNvSpPr/>
          <p:nvPr/>
        </p:nvSpPr>
        <p:spPr bwMode="auto">
          <a:xfrm>
            <a:off x="3834490" y="2784270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E9AA72B-5A5A-1023-B03A-C43CFFF2166D}"/>
              </a:ext>
            </a:extLst>
          </p:cNvPr>
          <p:cNvSpPr/>
          <p:nvPr/>
        </p:nvSpPr>
        <p:spPr bwMode="auto">
          <a:xfrm>
            <a:off x="4605643" y="3065261"/>
            <a:ext cx="1051200" cy="6336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15007A-648A-A424-BF3A-4C49BC3CA33E}"/>
              </a:ext>
            </a:extLst>
          </p:cNvPr>
          <p:cNvSpPr txBox="1"/>
          <p:nvPr/>
        </p:nvSpPr>
        <p:spPr>
          <a:xfrm>
            <a:off x="4905709" y="5924663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298F46-D712-85BF-E0E7-A967DCECCFBF}"/>
              </a:ext>
            </a:extLst>
          </p:cNvPr>
          <p:cNvCxnSpPr/>
          <p:nvPr/>
        </p:nvCxnSpPr>
        <p:spPr bwMode="auto">
          <a:xfrm flipV="1">
            <a:off x="5754659" y="554102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40329E-054A-75A5-0C55-FFF0BD70EA7C}"/>
              </a:ext>
            </a:extLst>
          </p:cNvPr>
          <p:cNvCxnSpPr/>
          <p:nvPr/>
        </p:nvCxnSpPr>
        <p:spPr bwMode="auto">
          <a:xfrm flipV="1">
            <a:off x="5754659" y="5127444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2A1F41-FE77-2BCC-EEEB-B6DC7AB2F94F}"/>
              </a:ext>
            </a:extLst>
          </p:cNvPr>
          <p:cNvCxnSpPr/>
          <p:nvPr/>
        </p:nvCxnSpPr>
        <p:spPr bwMode="auto">
          <a:xfrm flipV="1">
            <a:off x="4503536" y="5127443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65BCA7-1FF0-0936-C741-3EBAF9989E6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346700" y="3781425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1AFDECC-B85F-3E97-2CE4-6FA170406EE9}"/>
              </a:ext>
            </a:extLst>
          </p:cNvPr>
          <p:cNvCxnSpPr>
            <a:cxnSpLocks/>
          </p:cNvCxnSpPr>
          <p:nvPr/>
        </p:nvCxnSpPr>
        <p:spPr bwMode="auto">
          <a:xfrm flipV="1">
            <a:off x="4627516" y="3781425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671943-2C9F-F599-9BFE-29501D644134}"/>
              </a:ext>
            </a:extLst>
          </p:cNvPr>
          <p:cNvCxnSpPr>
            <a:cxnSpLocks/>
          </p:cNvCxnSpPr>
          <p:nvPr/>
        </p:nvCxnSpPr>
        <p:spPr bwMode="auto">
          <a:xfrm flipV="1">
            <a:off x="5490720" y="2413235"/>
            <a:ext cx="0" cy="509562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AF8207-17F9-7A14-07DD-987ACC198958}"/>
              </a:ext>
            </a:extLst>
          </p:cNvPr>
          <p:cNvGrpSpPr/>
          <p:nvPr/>
        </p:nvGrpSpPr>
        <p:grpSpPr>
          <a:xfrm flipH="1">
            <a:off x="5458922" y="1768282"/>
            <a:ext cx="591474" cy="567967"/>
            <a:chOff x="5292574" y="1748284"/>
            <a:chExt cx="591474" cy="56796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A68BE3D-D732-6B17-72D4-C464D0ABC7B2}"/>
                </a:ext>
              </a:extLst>
            </p:cNvPr>
            <p:cNvSpPr/>
            <p:nvPr/>
          </p:nvSpPr>
          <p:spPr bwMode="auto">
            <a:xfrm>
              <a:off x="5292574" y="1750154"/>
              <a:ext cx="89711" cy="566097"/>
            </a:xfrm>
            <a:prstGeom prst="rect">
              <a:avLst/>
            </a:prstGeom>
            <a:solidFill>
              <a:srgbClr val="BAC8D3"/>
            </a:solidFill>
            <a:ln w="9525" cap="flat" cmpd="sng" algn="ctr">
              <a:solidFill>
                <a:srgbClr val="23445D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182880" tIns="137160" rIns="182880" bIns="13716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19DE2CB-1A04-285B-F334-48D41036197D}"/>
                </a:ext>
              </a:extLst>
            </p:cNvPr>
            <p:cNvSpPr/>
            <p:nvPr/>
          </p:nvSpPr>
          <p:spPr bwMode="auto">
            <a:xfrm>
              <a:off x="5454189" y="1748284"/>
              <a:ext cx="89711" cy="566097"/>
            </a:xfrm>
            <a:prstGeom prst="rect">
              <a:avLst/>
            </a:prstGeom>
            <a:solidFill>
              <a:srgbClr val="BAC8D3">
                <a:alpha val="40000"/>
              </a:srgbClr>
            </a:solidFill>
            <a:ln w="9525" cap="flat" cmpd="sng" algn="ctr">
              <a:solidFill>
                <a:srgbClr val="23445D">
                  <a:alpha val="4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182880" tIns="137160" rIns="182880" bIns="13716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90DE07C-4ABD-A6C5-22AB-5426F6A71D14}"/>
                </a:ext>
              </a:extLst>
            </p:cNvPr>
            <p:cNvSpPr/>
            <p:nvPr/>
          </p:nvSpPr>
          <p:spPr bwMode="auto">
            <a:xfrm>
              <a:off x="5794337" y="1748284"/>
              <a:ext cx="89711" cy="566097"/>
            </a:xfrm>
            <a:prstGeom prst="rect">
              <a:avLst/>
            </a:prstGeom>
            <a:solidFill>
              <a:srgbClr val="BAC8D3">
                <a:alpha val="40000"/>
              </a:srgbClr>
            </a:solidFill>
            <a:ln w="9525" cap="flat" cmpd="sng" algn="ctr">
              <a:solidFill>
                <a:srgbClr val="23445D">
                  <a:alpha val="4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182880" tIns="137160" rIns="182880" bIns="13716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E3DCD88-29CF-E720-61F1-062F4C9BD8CE}"/>
                </a:ext>
              </a:extLst>
            </p:cNvPr>
            <p:cNvSpPr txBox="1"/>
            <p:nvPr/>
          </p:nvSpPr>
          <p:spPr>
            <a:xfrm>
              <a:off x="5474990" y="1842371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4C13EA8-247E-CFD8-B17A-27C3E40868E8}"/>
              </a:ext>
            </a:extLst>
          </p:cNvPr>
          <p:cNvSpPr txBox="1"/>
          <p:nvPr/>
        </p:nvSpPr>
        <p:spPr>
          <a:xfrm>
            <a:off x="6426850" y="1996212"/>
            <a:ext cx="7538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[T_CLS]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7FA33D-AD51-8ACF-2E15-00706D45E3D9}"/>
              </a:ext>
            </a:extLst>
          </p:cNvPr>
          <p:cNvCxnSpPr>
            <a:cxnSpLocks/>
            <a:stCxn id="29" idx="1"/>
            <a:endCxn id="22" idx="1"/>
          </p:cNvCxnSpPr>
          <p:nvPr/>
        </p:nvCxnSpPr>
        <p:spPr bwMode="auto">
          <a:xfrm flipH="1" flipV="1">
            <a:off x="6050396" y="2053201"/>
            <a:ext cx="376454" cy="69969"/>
          </a:xfrm>
          <a:prstGeom prst="line">
            <a:avLst/>
          </a:prstGeom>
          <a:ln>
            <a:prstDash val="sysDash"/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715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28F4A-9E72-D820-9E3D-6B1BB121D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08D93B-489D-4BBD-6D2B-9484F48802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28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F4CB58BA-8F69-4F52-EB6D-EDCB21E277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br>
              <a:rPr lang="de-DE" dirty="0"/>
            </a:br>
            <a:r>
              <a:rPr lang="de-DE" sz="2400" b="0" i="1" dirty="0"/>
              <a:t>Fine-</a:t>
            </a:r>
            <a:r>
              <a:rPr lang="de-DE" sz="2400" b="0" i="1" dirty="0" err="1"/>
              <a:t>grained</a:t>
            </a:r>
            <a:r>
              <a:rPr lang="de-DE" sz="2400" b="0" i="1" dirty="0"/>
              <a:t> Alignment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6C54339-7C10-7B43-F6FD-52ECD8B44391}"/>
              </a:ext>
            </a:extLst>
          </p:cNvPr>
          <p:cNvSpPr/>
          <p:nvPr/>
        </p:nvSpPr>
        <p:spPr bwMode="auto">
          <a:xfrm>
            <a:off x="3977936" y="4434491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BEiTv2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  <a:p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CCE777A-0DD1-2D25-B771-B5DD9CBBA96B}"/>
              </a:ext>
            </a:extLst>
          </p:cNvPr>
          <p:cNvSpPr/>
          <p:nvPr/>
        </p:nvSpPr>
        <p:spPr bwMode="auto">
          <a:xfrm>
            <a:off x="5229059" y="4434491"/>
            <a:ext cx="1051200" cy="6300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BERT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>
                <a:solidFill>
                  <a:schemeClr val="tx1"/>
                </a:solidFill>
              </a:rPr>
              <a:t>(pretrained)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5341A7-7868-3FB0-6CED-B3426BAA453C}"/>
              </a:ext>
            </a:extLst>
          </p:cNvPr>
          <p:cNvSpPr/>
          <p:nvPr/>
        </p:nvSpPr>
        <p:spPr bwMode="auto">
          <a:xfrm>
            <a:off x="3834490" y="2784270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FB4335C-AD2A-FBB2-0A97-1257729290CF}"/>
              </a:ext>
            </a:extLst>
          </p:cNvPr>
          <p:cNvSpPr/>
          <p:nvPr/>
        </p:nvSpPr>
        <p:spPr bwMode="auto">
          <a:xfrm>
            <a:off x="4605643" y="3065261"/>
            <a:ext cx="1051200" cy="633600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3812B8-A85E-4DCE-C657-65F6E9497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488" y="5857057"/>
            <a:ext cx="566097" cy="56609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C77ACF-5337-2358-067B-C02BB344D72A}"/>
              </a:ext>
            </a:extLst>
          </p:cNvPr>
          <p:cNvCxnSpPr/>
          <p:nvPr/>
        </p:nvCxnSpPr>
        <p:spPr bwMode="auto">
          <a:xfrm flipV="1">
            <a:off x="4503536" y="5520650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6D5845A-0466-D1B3-CDBB-105C37CA3AF0}"/>
              </a:ext>
            </a:extLst>
          </p:cNvPr>
          <p:cNvCxnSpPr/>
          <p:nvPr/>
        </p:nvCxnSpPr>
        <p:spPr bwMode="auto">
          <a:xfrm flipV="1">
            <a:off x="5754659" y="5127444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E60B9FA-AD38-7B2D-AB4B-B5A4827958F1}"/>
              </a:ext>
            </a:extLst>
          </p:cNvPr>
          <p:cNvCxnSpPr/>
          <p:nvPr/>
        </p:nvCxnSpPr>
        <p:spPr bwMode="auto">
          <a:xfrm flipV="1">
            <a:off x="4503536" y="5127443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F2661E3-65D7-5978-AE87-4C3304DA0B4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346700" y="3781425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F46AD0-A1A3-D6F8-CDED-CA6E7CFC0865}"/>
              </a:ext>
            </a:extLst>
          </p:cNvPr>
          <p:cNvCxnSpPr>
            <a:cxnSpLocks/>
          </p:cNvCxnSpPr>
          <p:nvPr/>
        </p:nvCxnSpPr>
        <p:spPr bwMode="auto">
          <a:xfrm flipV="1">
            <a:off x="4772898" y="2413235"/>
            <a:ext cx="0" cy="509562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B507F25-C2C5-03D9-99BE-9751DA8803DB}"/>
              </a:ext>
            </a:extLst>
          </p:cNvPr>
          <p:cNvCxnSpPr>
            <a:cxnSpLocks/>
          </p:cNvCxnSpPr>
          <p:nvPr/>
        </p:nvCxnSpPr>
        <p:spPr bwMode="auto">
          <a:xfrm flipV="1">
            <a:off x="4627516" y="3781425"/>
            <a:ext cx="318138" cy="57608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A99191F-3898-5C2E-AB05-F1A482A93590}"/>
              </a:ext>
            </a:extLst>
          </p:cNvPr>
          <p:cNvSpPr/>
          <p:nvPr/>
        </p:nvSpPr>
        <p:spPr bwMode="auto">
          <a:xfrm>
            <a:off x="4220488" y="1774579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3BB149-98F3-EC22-8232-D68296DEFE70}"/>
              </a:ext>
            </a:extLst>
          </p:cNvPr>
          <p:cNvSpPr/>
          <p:nvPr/>
        </p:nvSpPr>
        <p:spPr bwMode="auto">
          <a:xfrm>
            <a:off x="4382103" y="1772709"/>
            <a:ext cx="89711" cy="566097"/>
          </a:xfrm>
          <a:prstGeom prst="rect">
            <a:avLst/>
          </a:prstGeom>
          <a:solidFill>
            <a:srgbClr val="FAD7AC">
              <a:alpha val="40000"/>
            </a:srgbClr>
          </a:solidFill>
          <a:ln w="9525" cap="flat" cmpd="sng" algn="ctr">
            <a:solidFill>
              <a:srgbClr val="B46504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FFC96-5CD0-81DD-783A-EC4653ED81A7}"/>
              </a:ext>
            </a:extLst>
          </p:cNvPr>
          <p:cNvSpPr/>
          <p:nvPr/>
        </p:nvSpPr>
        <p:spPr bwMode="auto">
          <a:xfrm>
            <a:off x="4722251" y="1772709"/>
            <a:ext cx="89711" cy="566097"/>
          </a:xfrm>
          <a:prstGeom prst="rect">
            <a:avLst/>
          </a:prstGeom>
          <a:solidFill>
            <a:srgbClr val="FAD7AC">
              <a:alpha val="40000"/>
            </a:srgbClr>
          </a:solidFill>
          <a:ln w="9525" cap="flat" cmpd="sng" algn="ctr">
            <a:solidFill>
              <a:srgbClr val="B46504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183256-AE32-3B9C-C76D-A905CD8300CC}"/>
              </a:ext>
            </a:extLst>
          </p:cNvPr>
          <p:cNvSpPr txBox="1"/>
          <p:nvPr/>
        </p:nvSpPr>
        <p:spPr>
          <a:xfrm>
            <a:off x="4402904" y="186679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3DCD60C-7ACC-F9C3-3271-956AE2FAC9EA}"/>
              </a:ext>
            </a:extLst>
          </p:cNvPr>
          <p:cNvCxnSpPr>
            <a:cxnSpLocks/>
            <a:endCxn id="17" idx="1"/>
          </p:cNvCxnSpPr>
          <p:nvPr/>
        </p:nvCxnSpPr>
        <p:spPr bwMode="auto">
          <a:xfrm flipV="1">
            <a:off x="3792064" y="2057628"/>
            <a:ext cx="428424" cy="36767"/>
          </a:xfrm>
          <a:prstGeom prst="line">
            <a:avLst/>
          </a:prstGeom>
          <a:ln>
            <a:prstDash val="sysDash"/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A31B614-C1F2-0F81-01CE-4B8EDCB4AB76}"/>
              </a:ext>
            </a:extLst>
          </p:cNvPr>
          <p:cNvSpPr txBox="1"/>
          <p:nvPr/>
        </p:nvSpPr>
        <p:spPr>
          <a:xfrm>
            <a:off x="3038178" y="1967437"/>
            <a:ext cx="7538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[I_CLS]</a:t>
            </a:r>
          </a:p>
        </p:txBody>
      </p:sp>
    </p:spTree>
    <p:extLst>
      <p:ext uri="{BB962C8B-B14F-4D97-AF65-F5344CB8AC3E}">
        <p14:creationId xmlns:p14="http://schemas.microsoft.com/office/powerpoint/2010/main" val="27594943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D3C8D-873C-73A5-FCC2-D5677577E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949D8E-3740-F543-2A32-56C494E0D6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29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625892F0-DB13-4DDD-1998-B354640D97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br>
              <a:rPr lang="de-DE" dirty="0"/>
            </a:br>
            <a:r>
              <a:rPr lang="de-DE" sz="2400" b="0" i="1" dirty="0"/>
              <a:t>Visual </a:t>
            </a:r>
            <a:r>
              <a:rPr lang="de-DE" sz="2400" b="0" i="1" dirty="0" err="1"/>
              <a:t>Reasoning</a:t>
            </a:r>
            <a:endParaRPr lang="de-DE" sz="2400" b="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7D83AE-E2A6-50A2-9873-DEAEED5EF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1842381"/>
            <a:ext cx="7772400" cy="387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54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0334C-E840-58A4-5707-39A48D348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B2C9E2-55CC-3345-D31B-DA3E8A2949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3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EB758742-8DA7-6F58-EB9B-6C92BB3F7D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  <a:endParaRPr lang="de-DE" sz="2400" b="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51D46A-E794-DB3A-5865-10BACB4E5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110" y="2196590"/>
            <a:ext cx="1117990" cy="111799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2C5B6E4-2251-7E10-F63B-19D0C033437F}"/>
              </a:ext>
            </a:extLst>
          </p:cNvPr>
          <p:cNvSpPr/>
          <p:nvPr/>
        </p:nvSpPr>
        <p:spPr bwMode="auto">
          <a:xfrm>
            <a:off x="3360516" y="2342971"/>
            <a:ext cx="1659900" cy="825227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B84E5A-D17C-22E3-78C1-474265644F29}"/>
              </a:ext>
            </a:extLst>
          </p:cNvPr>
          <p:cNvSpPr/>
          <p:nvPr/>
        </p:nvSpPr>
        <p:spPr bwMode="auto">
          <a:xfrm>
            <a:off x="6092822" y="2143499"/>
            <a:ext cx="144020" cy="1224170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2850C2-5CF8-09DB-5242-FEF38D047C08}"/>
                  </a:ext>
                </a:extLst>
              </p:cNvPr>
              <p:cNvSpPr txBox="1"/>
              <p:nvPr/>
            </p:nvSpPr>
            <p:spPr>
              <a:xfrm>
                <a:off x="5709037" y="1677881"/>
                <a:ext cx="10556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2850C2-5CF8-09DB-5242-FEF38D047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037" y="1677881"/>
                <a:ext cx="105561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230B56-6762-D203-1212-0DA70F203165}"/>
              </a:ext>
            </a:extLst>
          </p:cNvPr>
          <p:cNvCxnSpPr/>
          <p:nvPr/>
        </p:nvCxnSpPr>
        <p:spPr bwMode="auto">
          <a:xfrm>
            <a:off x="2466300" y="2755584"/>
            <a:ext cx="720100" cy="0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37A2A1-D8E8-CB9E-AB50-72B12552DAB5}"/>
              </a:ext>
            </a:extLst>
          </p:cNvPr>
          <p:cNvCxnSpPr/>
          <p:nvPr/>
        </p:nvCxnSpPr>
        <p:spPr bwMode="auto">
          <a:xfrm>
            <a:off x="5202680" y="2755584"/>
            <a:ext cx="720100" cy="0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9C4247-FCAC-4CDB-43ED-8EF79930946F}"/>
              </a:ext>
            </a:extLst>
          </p:cNvPr>
          <p:cNvCxnSpPr>
            <a:cxnSpLocks/>
          </p:cNvCxnSpPr>
          <p:nvPr/>
        </p:nvCxnSpPr>
        <p:spPr bwMode="auto">
          <a:xfrm flipV="1">
            <a:off x="6381240" y="2196590"/>
            <a:ext cx="837720" cy="545648"/>
          </a:xfrm>
          <a:prstGeom prst="straightConnector1">
            <a:avLst/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51BDF5D-47BC-428A-E89E-6DB165FF085D}"/>
              </a:ext>
            </a:extLst>
          </p:cNvPr>
          <p:cNvSpPr txBox="1"/>
          <p:nvPr/>
        </p:nvSpPr>
        <p:spPr>
          <a:xfrm>
            <a:off x="7218960" y="1985657"/>
            <a:ext cx="1787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Image Classification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B728D0-E77D-B83D-A9B8-9482651C355B}"/>
              </a:ext>
            </a:extLst>
          </p:cNvPr>
          <p:cNvCxnSpPr>
            <a:cxnSpLocks/>
          </p:cNvCxnSpPr>
          <p:nvPr/>
        </p:nvCxnSpPr>
        <p:spPr bwMode="auto">
          <a:xfrm>
            <a:off x="6381240" y="2742238"/>
            <a:ext cx="837720" cy="572342"/>
          </a:xfrm>
          <a:prstGeom prst="straightConnector1">
            <a:avLst/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990AFE5-3A55-5B2F-134B-6CECB8DCFE1A}"/>
              </a:ext>
            </a:extLst>
          </p:cNvPr>
          <p:cNvSpPr txBox="1"/>
          <p:nvPr/>
        </p:nvSpPr>
        <p:spPr>
          <a:xfrm>
            <a:off x="7218960" y="3211711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Image Retrieval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A7E6941-74DD-16E8-7412-ED78A4BCFBB6}"/>
              </a:ext>
            </a:extLst>
          </p:cNvPr>
          <p:cNvCxnSpPr/>
          <p:nvPr/>
        </p:nvCxnSpPr>
        <p:spPr bwMode="auto">
          <a:xfrm>
            <a:off x="717895" y="3997455"/>
            <a:ext cx="8605041" cy="0"/>
          </a:xfrm>
          <a:prstGeom prst="line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4ECCC32-21DA-4259-8FED-2E73EC38686E}"/>
              </a:ext>
            </a:extLst>
          </p:cNvPr>
          <p:cNvSpPr/>
          <p:nvPr/>
        </p:nvSpPr>
        <p:spPr bwMode="auto">
          <a:xfrm>
            <a:off x="3360516" y="4978410"/>
            <a:ext cx="1659900" cy="825227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AB7CFA-D0B5-3A14-6DC4-921E9D686D03}"/>
              </a:ext>
            </a:extLst>
          </p:cNvPr>
          <p:cNvSpPr/>
          <p:nvPr/>
        </p:nvSpPr>
        <p:spPr bwMode="auto">
          <a:xfrm>
            <a:off x="6092822" y="4778938"/>
            <a:ext cx="144020" cy="1224170"/>
          </a:xfrm>
          <a:prstGeom prst="rect">
            <a:avLst/>
          </a:prstGeom>
          <a:solidFill>
            <a:srgbClr val="BAC8D3"/>
          </a:solidFill>
          <a:ln w="9525" cap="flat" cmpd="sng" algn="ctr">
            <a:solidFill>
              <a:srgbClr val="23445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950ABCF-BBE1-FB1D-40C1-1D18BE62FC25}"/>
                  </a:ext>
                </a:extLst>
              </p:cNvPr>
              <p:cNvSpPr txBox="1"/>
              <p:nvPr/>
            </p:nvSpPr>
            <p:spPr>
              <a:xfrm>
                <a:off x="5709037" y="4313320"/>
                <a:ext cx="10556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950ABCF-BBE1-FB1D-40C1-1D18BE62F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037" y="4313320"/>
                <a:ext cx="105561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F30E24-696E-26B5-45C1-DF55CCAF0101}"/>
              </a:ext>
            </a:extLst>
          </p:cNvPr>
          <p:cNvCxnSpPr/>
          <p:nvPr/>
        </p:nvCxnSpPr>
        <p:spPr bwMode="auto">
          <a:xfrm>
            <a:off x="2466300" y="5391023"/>
            <a:ext cx="720100" cy="0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A4EF203-3AC9-6E9D-6B55-5F6119293A6C}"/>
              </a:ext>
            </a:extLst>
          </p:cNvPr>
          <p:cNvCxnSpPr/>
          <p:nvPr/>
        </p:nvCxnSpPr>
        <p:spPr bwMode="auto">
          <a:xfrm>
            <a:off x="5202680" y="5391023"/>
            <a:ext cx="720100" cy="0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680803-5F80-63B9-089B-0A8409C6B9FA}"/>
              </a:ext>
            </a:extLst>
          </p:cNvPr>
          <p:cNvCxnSpPr>
            <a:cxnSpLocks/>
          </p:cNvCxnSpPr>
          <p:nvPr/>
        </p:nvCxnSpPr>
        <p:spPr bwMode="auto">
          <a:xfrm flipV="1">
            <a:off x="6381240" y="4832029"/>
            <a:ext cx="837720" cy="545648"/>
          </a:xfrm>
          <a:prstGeom prst="straightConnector1">
            <a:avLst/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641E58-367E-0AF9-967E-A45CE3956400}"/>
              </a:ext>
            </a:extLst>
          </p:cNvPr>
          <p:cNvSpPr txBox="1"/>
          <p:nvPr/>
        </p:nvSpPr>
        <p:spPr>
          <a:xfrm>
            <a:off x="7263174" y="4621096"/>
            <a:ext cx="1699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Sentiment Analysis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68824B6-4418-D51C-8654-5E59272EE0AB}"/>
              </a:ext>
            </a:extLst>
          </p:cNvPr>
          <p:cNvCxnSpPr>
            <a:cxnSpLocks/>
          </p:cNvCxnSpPr>
          <p:nvPr/>
        </p:nvCxnSpPr>
        <p:spPr bwMode="auto">
          <a:xfrm>
            <a:off x="6381240" y="5377677"/>
            <a:ext cx="837720" cy="572342"/>
          </a:xfrm>
          <a:prstGeom prst="straightConnector1">
            <a:avLst/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B14693D-6824-F57F-0BDB-8257EB14E8F8}"/>
              </a:ext>
            </a:extLst>
          </p:cNvPr>
          <p:cNvSpPr txBox="1"/>
          <p:nvPr/>
        </p:nvSpPr>
        <p:spPr>
          <a:xfrm>
            <a:off x="7263174" y="5849219"/>
            <a:ext cx="1062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Translation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F312E15-254F-EE26-6542-4A3924DC84EB}"/>
              </a:ext>
            </a:extLst>
          </p:cNvPr>
          <p:cNvCxnSpPr>
            <a:cxnSpLocks/>
          </p:cNvCxnSpPr>
          <p:nvPr/>
        </p:nvCxnSpPr>
        <p:spPr bwMode="auto">
          <a:xfrm>
            <a:off x="6381240" y="5377397"/>
            <a:ext cx="837720" cy="0"/>
          </a:xfrm>
          <a:prstGeom prst="straightConnector1">
            <a:avLst/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3B56266-96D7-9E90-7A84-5428F66BA692}"/>
              </a:ext>
            </a:extLst>
          </p:cNvPr>
          <p:cNvSpPr txBox="1"/>
          <p:nvPr/>
        </p:nvSpPr>
        <p:spPr>
          <a:xfrm>
            <a:off x="7263174" y="5223508"/>
            <a:ext cx="2015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Conditional Generation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7B2D197-ED4A-F1BF-4D10-1D7D4CAFAC2F}"/>
              </a:ext>
            </a:extLst>
          </p:cNvPr>
          <p:cNvSpPr txBox="1"/>
          <p:nvPr/>
        </p:nvSpPr>
        <p:spPr>
          <a:xfrm>
            <a:off x="367335" y="5115786"/>
            <a:ext cx="2095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dirty="0">
                <a:solidFill>
                  <a:schemeClr val="tx1"/>
                </a:solidFill>
              </a:rPr>
              <a:t>towards grass</a:t>
            </a:r>
          </a:p>
        </p:txBody>
      </p:sp>
    </p:spTree>
    <p:extLst>
      <p:ext uri="{BB962C8B-B14F-4D97-AF65-F5344CB8AC3E}">
        <p14:creationId xmlns:p14="http://schemas.microsoft.com/office/powerpoint/2010/main" val="1209742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1" grpId="0"/>
      <p:bldP spid="16" grpId="0"/>
      <p:bldP spid="21" grpId="0" animBg="1"/>
      <p:bldP spid="22" grpId="0" animBg="1"/>
      <p:bldP spid="23" grpId="0"/>
      <p:bldP spid="27" grpId="0"/>
      <p:bldP spid="29" grpId="0"/>
      <p:bldP spid="34" grpId="0"/>
      <p:bldP spid="3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92738-11D5-F052-F38C-C002BD324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064B2E3-6827-3241-8C0D-E662049A1E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30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55418F8B-E359-B38C-6E70-97BB854D9B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br>
              <a:rPr lang="de-DE" dirty="0"/>
            </a:br>
            <a:r>
              <a:rPr lang="de-DE" sz="2400" b="0" i="1" dirty="0"/>
              <a:t>Visual </a:t>
            </a:r>
            <a:r>
              <a:rPr lang="de-DE" sz="2400" b="0" i="1" dirty="0" err="1"/>
              <a:t>Reasoning</a:t>
            </a:r>
            <a:endParaRPr lang="de-DE" sz="2400" b="0" i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1653631-C19F-E537-C3A6-941096ECCE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7752" b="52312"/>
          <a:stretch/>
        </p:blipFill>
        <p:spPr>
          <a:xfrm>
            <a:off x="408935" y="3997455"/>
            <a:ext cx="864120" cy="4841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846551-80FF-EF92-2744-897D7EEF8C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2311" r="47752"/>
          <a:stretch/>
        </p:blipFill>
        <p:spPr>
          <a:xfrm>
            <a:off x="2406961" y="3997455"/>
            <a:ext cx="864120" cy="4841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A0713F-549C-B6A0-688E-989A17E716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752" t="52311"/>
          <a:stretch/>
        </p:blipFill>
        <p:spPr>
          <a:xfrm>
            <a:off x="3402430" y="3997455"/>
            <a:ext cx="864120" cy="4841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A7F8167-9714-7E0F-1111-474FBDEF6C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752" b="52312"/>
          <a:stretch/>
        </p:blipFill>
        <p:spPr>
          <a:xfrm>
            <a:off x="1407948" y="3997455"/>
            <a:ext cx="864120" cy="4841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2F41267-FFF1-C8D3-3F31-49D039C72189}"/>
              </a:ext>
            </a:extLst>
          </p:cNvPr>
          <p:cNvSpPr txBox="1"/>
          <p:nvPr/>
        </p:nvSpPr>
        <p:spPr>
          <a:xfrm>
            <a:off x="4580684" y="4085636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F646B4-87DD-1D3A-3A24-3B2A8B0C071B}"/>
              </a:ext>
            </a:extLst>
          </p:cNvPr>
          <p:cNvSpPr txBox="1"/>
          <p:nvPr/>
        </p:nvSpPr>
        <p:spPr>
          <a:xfrm>
            <a:off x="5156550" y="4085636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B66581-BAA7-7D66-6682-0BF6A9226C8D}"/>
              </a:ext>
            </a:extLst>
          </p:cNvPr>
          <p:cNvSpPr txBox="1"/>
          <p:nvPr/>
        </p:nvSpPr>
        <p:spPr>
          <a:xfrm>
            <a:off x="5543262" y="4085634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6650E8-4B65-9D11-B265-8854816B63AE}"/>
              </a:ext>
            </a:extLst>
          </p:cNvPr>
          <p:cNvSpPr txBox="1"/>
          <p:nvPr/>
        </p:nvSpPr>
        <p:spPr>
          <a:xfrm>
            <a:off x="6029360" y="4085634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grey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DF0B4E-B0B3-BD7D-980C-6BB6034C667F}"/>
              </a:ext>
            </a:extLst>
          </p:cNvPr>
          <p:cNvSpPr txBox="1"/>
          <p:nvPr/>
        </p:nvSpPr>
        <p:spPr>
          <a:xfrm>
            <a:off x="6614844" y="4085633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box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9A3B9B-CE5B-57D4-90BA-B3CD5A44345C}"/>
              </a:ext>
            </a:extLst>
          </p:cNvPr>
          <p:cNvSpPr txBox="1"/>
          <p:nvPr/>
        </p:nvSpPr>
        <p:spPr>
          <a:xfrm>
            <a:off x="7141016" y="4085633"/>
            <a:ext cx="473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has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E0EFF6-0968-48E9-EB4F-86F68983B134}"/>
              </a:ext>
            </a:extLst>
          </p:cNvPr>
          <p:cNvSpPr txBox="1"/>
          <p:nvPr/>
        </p:nvSpPr>
        <p:spPr>
          <a:xfrm>
            <a:off x="7667189" y="4085632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exactly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804070-9F76-2F1D-CCD3-0A27DB63F43B}"/>
              </a:ext>
            </a:extLst>
          </p:cNvPr>
          <p:cNvSpPr txBox="1"/>
          <p:nvPr/>
        </p:nvSpPr>
        <p:spPr>
          <a:xfrm>
            <a:off x="8462666" y="4085632"/>
            <a:ext cx="40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six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A7E8C8-7B50-6B64-41EB-F455A3D9913D}"/>
              </a:ext>
            </a:extLst>
          </p:cNvPr>
          <p:cNvSpPr txBox="1"/>
          <p:nvPr/>
        </p:nvSpPr>
        <p:spPr>
          <a:xfrm>
            <a:off x="8919910" y="4085632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objects</a:t>
            </a:r>
          </a:p>
        </p:txBody>
      </p: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5EA31AD6-93A5-7DBD-1B30-3F6E53189D38}"/>
              </a:ext>
            </a:extLst>
          </p:cNvPr>
          <p:cNvCxnSpPr>
            <a:cxnSpLocks/>
            <a:stCxn id="28" idx="0"/>
            <a:endCxn id="17" idx="0"/>
          </p:cNvCxnSpPr>
          <p:nvPr/>
        </p:nvCxnSpPr>
        <p:spPr bwMode="auto">
          <a:xfrm rot="16200000" flipV="1">
            <a:off x="4708812" y="129639"/>
            <a:ext cx="88177" cy="7823810"/>
          </a:xfrm>
          <a:prstGeom prst="curvedConnector3">
            <a:avLst>
              <a:gd name="adj1" fmla="val 2094871"/>
            </a:avLst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6A7E8932-73AA-18C6-C389-54D420AAA20F}"/>
              </a:ext>
            </a:extLst>
          </p:cNvPr>
          <p:cNvCxnSpPr>
            <a:cxnSpLocks/>
            <a:stCxn id="28" idx="0"/>
            <a:endCxn id="20" idx="0"/>
          </p:cNvCxnSpPr>
          <p:nvPr/>
        </p:nvCxnSpPr>
        <p:spPr bwMode="auto">
          <a:xfrm rot="16200000" flipV="1">
            <a:off x="5208319" y="629145"/>
            <a:ext cx="88177" cy="6824797"/>
          </a:xfrm>
          <a:prstGeom prst="curvedConnector3">
            <a:avLst>
              <a:gd name="adj1" fmla="val 1723732"/>
            </a:avLst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D11D111E-8599-63EE-729D-194B3CF282C1}"/>
              </a:ext>
            </a:extLst>
          </p:cNvPr>
          <p:cNvCxnSpPr>
            <a:cxnSpLocks/>
            <a:stCxn id="28" idx="0"/>
            <a:endCxn id="18" idx="0"/>
          </p:cNvCxnSpPr>
          <p:nvPr/>
        </p:nvCxnSpPr>
        <p:spPr bwMode="auto">
          <a:xfrm rot="16200000" flipV="1">
            <a:off x="5707825" y="1128652"/>
            <a:ext cx="88177" cy="5825784"/>
          </a:xfrm>
          <a:prstGeom prst="curvedConnector3">
            <a:avLst>
              <a:gd name="adj1" fmla="val 1352591"/>
            </a:avLst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B205881F-0554-3133-0FCC-D862E61FFDF2}"/>
              </a:ext>
            </a:extLst>
          </p:cNvPr>
          <p:cNvCxnSpPr>
            <a:cxnSpLocks/>
            <a:stCxn id="28" idx="0"/>
            <a:endCxn id="19" idx="0"/>
          </p:cNvCxnSpPr>
          <p:nvPr/>
        </p:nvCxnSpPr>
        <p:spPr bwMode="auto">
          <a:xfrm rot="16200000" flipV="1">
            <a:off x="6205560" y="1626386"/>
            <a:ext cx="88177" cy="4830315"/>
          </a:xfrm>
          <a:prstGeom prst="curvedConnector3">
            <a:avLst>
              <a:gd name="adj1" fmla="val 915960"/>
            </a:avLst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866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79B39-2E13-D669-046C-AB202981A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7C9665-5D1E-12BD-344D-07018790F9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31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39F6446F-DB1C-7AF4-D918-E71092BE3A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br>
              <a:rPr lang="de-DE" dirty="0"/>
            </a:br>
            <a:r>
              <a:rPr lang="de-DE" sz="2400" b="0" i="1" dirty="0"/>
              <a:t>Visual </a:t>
            </a:r>
            <a:r>
              <a:rPr lang="de-DE" sz="2400" b="0" i="1" dirty="0" err="1"/>
              <a:t>Reasoning</a:t>
            </a:r>
            <a:endParaRPr lang="de-DE" sz="2400" b="0" i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FD1D63D-7004-A2E9-265C-52F155D63A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7752" b="52312"/>
          <a:stretch/>
        </p:blipFill>
        <p:spPr>
          <a:xfrm>
            <a:off x="408935" y="3997455"/>
            <a:ext cx="864120" cy="4841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2FAECBE-399B-D48F-E898-576AD783DA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2311" r="47752"/>
          <a:stretch/>
        </p:blipFill>
        <p:spPr>
          <a:xfrm>
            <a:off x="2406961" y="3997455"/>
            <a:ext cx="864120" cy="4841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FCA3E97-0E89-44DC-B7B6-48235659F7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752" t="52311"/>
          <a:stretch/>
        </p:blipFill>
        <p:spPr>
          <a:xfrm>
            <a:off x="3402430" y="3997455"/>
            <a:ext cx="864120" cy="4841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38A49F-BFAF-4D32-3EF2-4D2BD3195C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752" b="52312"/>
          <a:stretch/>
        </p:blipFill>
        <p:spPr>
          <a:xfrm>
            <a:off x="1407948" y="3997455"/>
            <a:ext cx="864120" cy="4841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AFDAC2E-9724-C142-9796-3810C149F18C}"/>
              </a:ext>
            </a:extLst>
          </p:cNvPr>
          <p:cNvSpPr txBox="1"/>
          <p:nvPr/>
        </p:nvSpPr>
        <p:spPr>
          <a:xfrm>
            <a:off x="4580684" y="4085636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AFC305-D31A-E04F-0BCE-3970B92A7675}"/>
              </a:ext>
            </a:extLst>
          </p:cNvPr>
          <p:cNvSpPr txBox="1"/>
          <p:nvPr/>
        </p:nvSpPr>
        <p:spPr>
          <a:xfrm>
            <a:off x="5156550" y="4085636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5220B5-C73C-F17D-9D2F-9033FF2E5234}"/>
              </a:ext>
            </a:extLst>
          </p:cNvPr>
          <p:cNvSpPr txBox="1"/>
          <p:nvPr/>
        </p:nvSpPr>
        <p:spPr>
          <a:xfrm>
            <a:off x="5543262" y="4085634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27EA20-0BE3-B45F-08DD-C07DF72F7657}"/>
              </a:ext>
            </a:extLst>
          </p:cNvPr>
          <p:cNvSpPr txBox="1"/>
          <p:nvPr/>
        </p:nvSpPr>
        <p:spPr>
          <a:xfrm>
            <a:off x="6029360" y="4085634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grey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8F100D-BB0F-4D60-07FD-A5A6444B38FC}"/>
              </a:ext>
            </a:extLst>
          </p:cNvPr>
          <p:cNvSpPr txBox="1"/>
          <p:nvPr/>
        </p:nvSpPr>
        <p:spPr>
          <a:xfrm>
            <a:off x="6614844" y="4085633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box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143944-AA02-57FE-CF2E-B5B0F1413AED}"/>
              </a:ext>
            </a:extLst>
          </p:cNvPr>
          <p:cNvSpPr txBox="1"/>
          <p:nvPr/>
        </p:nvSpPr>
        <p:spPr>
          <a:xfrm>
            <a:off x="7141016" y="4085633"/>
            <a:ext cx="473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has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8950E9-6E0C-2719-2D06-B5FFDCD04E50}"/>
              </a:ext>
            </a:extLst>
          </p:cNvPr>
          <p:cNvSpPr txBox="1"/>
          <p:nvPr/>
        </p:nvSpPr>
        <p:spPr>
          <a:xfrm>
            <a:off x="7667189" y="4085632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exactly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7EC9C5-D95F-93AC-46BD-41E95FD08ED8}"/>
              </a:ext>
            </a:extLst>
          </p:cNvPr>
          <p:cNvSpPr txBox="1"/>
          <p:nvPr/>
        </p:nvSpPr>
        <p:spPr>
          <a:xfrm>
            <a:off x="8462666" y="4085632"/>
            <a:ext cx="40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six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74A0FD-21EF-1B08-3717-490CDDD9388A}"/>
              </a:ext>
            </a:extLst>
          </p:cNvPr>
          <p:cNvSpPr txBox="1"/>
          <p:nvPr/>
        </p:nvSpPr>
        <p:spPr>
          <a:xfrm>
            <a:off x="8919910" y="4085632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objects</a:t>
            </a:r>
          </a:p>
        </p:txBody>
      </p: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3DC6F1AC-CB42-1411-9874-E72F8106EDC8}"/>
              </a:ext>
            </a:extLst>
          </p:cNvPr>
          <p:cNvCxnSpPr>
            <a:cxnSpLocks/>
            <a:stCxn id="19" idx="0"/>
            <a:endCxn id="28" idx="0"/>
          </p:cNvCxnSpPr>
          <p:nvPr/>
        </p:nvCxnSpPr>
        <p:spPr bwMode="auto">
          <a:xfrm rot="16200000" flipH="1">
            <a:off x="6205558" y="1626386"/>
            <a:ext cx="88177" cy="4830315"/>
          </a:xfrm>
          <a:prstGeom prst="curvedConnector3">
            <a:avLst>
              <a:gd name="adj1" fmla="val -641306"/>
            </a:avLst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341D8F81-8DCA-0483-A0C7-099CF673BD2B}"/>
              </a:ext>
            </a:extLst>
          </p:cNvPr>
          <p:cNvCxnSpPr>
            <a:cxnSpLocks/>
            <a:stCxn id="18" idx="0"/>
            <a:endCxn id="28" idx="0"/>
          </p:cNvCxnSpPr>
          <p:nvPr/>
        </p:nvCxnSpPr>
        <p:spPr bwMode="auto">
          <a:xfrm rot="16200000" flipH="1">
            <a:off x="5707824" y="1128651"/>
            <a:ext cx="88177" cy="5825784"/>
          </a:xfrm>
          <a:prstGeom prst="curvedConnector3">
            <a:avLst>
              <a:gd name="adj1" fmla="val -1023360"/>
            </a:avLst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AB3A44BF-28FF-C70B-FF99-B3A97032F776}"/>
              </a:ext>
            </a:extLst>
          </p:cNvPr>
          <p:cNvCxnSpPr>
            <a:cxnSpLocks/>
            <a:stCxn id="20" idx="0"/>
            <a:endCxn id="28" idx="0"/>
          </p:cNvCxnSpPr>
          <p:nvPr/>
        </p:nvCxnSpPr>
        <p:spPr bwMode="auto">
          <a:xfrm rot="16200000" flipH="1">
            <a:off x="5208317" y="629145"/>
            <a:ext cx="88177" cy="6824797"/>
          </a:xfrm>
          <a:prstGeom prst="curvedConnector3">
            <a:avLst>
              <a:gd name="adj1" fmla="val -1962123"/>
            </a:avLst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63B194A8-26B1-11FA-4534-075F449FE836}"/>
              </a:ext>
            </a:extLst>
          </p:cNvPr>
          <p:cNvCxnSpPr>
            <a:cxnSpLocks/>
            <a:stCxn id="17" idx="0"/>
            <a:endCxn id="28" idx="0"/>
          </p:cNvCxnSpPr>
          <p:nvPr/>
        </p:nvCxnSpPr>
        <p:spPr bwMode="auto">
          <a:xfrm rot="16200000" flipH="1">
            <a:off x="4708811" y="129638"/>
            <a:ext cx="88177" cy="7823810"/>
          </a:xfrm>
          <a:prstGeom prst="curvedConnector3">
            <a:avLst>
              <a:gd name="adj1" fmla="val -2715317"/>
            </a:avLst>
          </a:prstGeom>
          <a:ln w="12700"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2413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93EDB-B3E8-A985-2A50-A916AE7E6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181B122-DC7A-C0B9-F97A-581C6FD350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Seite </a:t>
            </a:r>
            <a:fld id="{4CDCE16C-BB8B-41B6-BC70-61DAD202005A}" type="slidenum">
              <a:rPr lang="de-DE"/>
              <a:pPr>
                <a:spcAft>
                  <a:spcPts val="600"/>
                </a:spcAft>
              </a:pPr>
              <a:t>32</a:t>
            </a:fld>
            <a:endParaRPr lang="de-DE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54FCC47-1FB9-0ADF-0A81-84581F7613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152637"/>
              </p:ext>
            </p:extLst>
          </p:nvPr>
        </p:nvGraphicFramePr>
        <p:xfrm>
          <a:off x="1098110" y="2394728"/>
          <a:ext cx="5688790" cy="27733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6264">
                  <a:extLst>
                    <a:ext uri="{9D8B030D-6E8A-4147-A177-3AD203B41FA5}">
                      <a16:colId xmlns:a16="http://schemas.microsoft.com/office/drawing/2014/main" val="337414909"/>
                    </a:ext>
                  </a:extLst>
                </a:gridCol>
                <a:gridCol w="1416196">
                  <a:extLst>
                    <a:ext uri="{9D8B030D-6E8A-4147-A177-3AD203B41FA5}">
                      <a16:colId xmlns:a16="http://schemas.microsoft.com/office/drawing/2014/main" val="197123802"/>
                    </a:ext>
                  </a:extLst>
                </a:gridCol>
                <a:gridCol w="2376330">
                  <a:extLst>
                    <a:ext uri="{9D8B030D-6E8A-4147-A177-3AD203B41FA5}">
                      <a16:colId xmlns:a16="http://schemas.microsoft.com/office/drawing/2014/main" val="20006938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Criterion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Fulfilled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Note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2696262"/>
                  </a:ext>
                </a:extLst>
              </a:tr>
              <a:tr h="58409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End-to-end</a:t>
                      </a:r>
                    </a:p>
                    <a:p>
                      <a:pPr algn="ctr"/>
                      <a:r>
                        <a:rPr lang="en-US" sz="1200" dirty="0"/>
                        <a:t>Self-supervised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All pretrained components 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3020072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Smaller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Less than </a:t>
                      </a:r>
                      <a:r>
                        <a:rPr lang="en-US" sz="1200" b="1" dirty="0"/>
                        <a:t>half the size</a:t>
                      </a:r>
                    </a:p>
                    <a:p>
                      <a:pPr algn="ctr"/>
                      <a:r>
                        <a:rPr lang="en-US" sz="1200" dirty="0"/>
                        <a:t>to which we compare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9301408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Cheaper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Training costs $15,</a:t>
                      </a:r>
                    </a:p>
                    <a:p>
                      <a:pPr algn="ctr"/>
                      <a:r>
                        <a:rPr lang="en-US" sz="1200" dirty="0"/>
                        <a:t>&lt; $20 with finetuning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5328538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Competitive in</a:t>
                      </a:r>
                    </a:p>
                    <a:p>
                      <a:pPr algn="ctr"/>
                      <a:r>
                        <a:rPr lang="en-US" sz="1200" dirty="0"/>
                        <a:t>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✅/❌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On some metrics,</a:t>
                      </a:r>
                    </a:p>
                    <a:p>
                      <a:pPr algn="ctr"/>
                      <a:r>
                        <a:rPr lang="en-US" sz="1200" dirty="0"/>
                        <a:t>fairness of comparison debatable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802275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39637E9-4A82-7CAE-CDEF-D338B7C54F88}"/>
              </a:ext>
            </a:extLst>
          </p:cNvPr>
          <p:cNvSpPr txBox="1"/>
          <p:nvPr/>
        </p:nvSpPr>
        <p:spPr>
          <a:xfrm>
            <a:off x="7678600" y="3349365"/>
            <a:ext cx="2452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99.84% </a:t>
            </a:r>
            <a:r>
              <a:rPr lang="en-US" dirty="0">
                <a:solidFill>
                  <a:schemeClr val="tx1"/>
                </a:solidFill>
              </a:rPr>
              <a:t>cheaper than </a:t>
            </a:r>
            <a:r>
              <a:rPr lang="en-US" dirty="0" err="1">
                <a:solidFill>
                  <a:schemeClr val="tx1"/>
                </a:solidFill>
              </a:rPr>
              <a:t>VLMo</a:t>
            </a:r>
            <a:r>
              <a:rPr lang="en-US" dirty="0">
                <a:solidFill>
                  <a:schemeClr val="tx1"/>
                </a:solidFill>
              </a:rPr>
              <a:t>,</a:t>
            </a:r>
          </a:p>
          <a:p>
            <a:r>
              <a:rPr lang="en-US" b="1" dirty="0">
                <a:solidFill>
                  <a:schemeClr val="tx1"/>
                </a:solidFill>
              </a:rPr>
              <a:t>99.98% </a:t>
            </a:r>
            <a:r>
              <a:rPr lang="en-US" dirty="0">
                <a:solidFill>
                  <a:schemeClr val="tx1"/>
                </a:solidFill>
              </a:rPr>
              <a:t>cheaper than CLIP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3D982D-4AEE-C716-4828-3FCE90FC2BD7}"/>
              </a:ext>
            </a:extLst>
          </p:cNvPr>
          <p:cNvCxnSpPr>
            <a:cxnSpLocks/>
          </p:cNvCxnSpPr>
          <p:nvPr/>
        </p:nvCxnSpPr>
        <p:spPr bwMode="auto">
          <a:xfrm flipV="1">
            <a:off x="6426850" y="3690794"/>
            <a:ext cx="1251750" cy="432060"/>
          </a:xfrm>
          <a:prstGeom prst="line">
            <a:avLst/>
          </a:prstGeom>
          <a:ln w="12700">
            <a:prstDash val="sysDash"/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A3326C3-228B-2551-5B2A-F288FAD97719}"/>
              </a:ext>
            </a:extLst>
          </p:cNvPr>
          <p:cNvSpPr/>
          <p:nvPr/>
        </p:nvSpPr>
        <p:spPr bwMode="auto">
          <a:xfrm>
            <a:off x="3330420" y="2701275"/>
            <a:ext cx="792110" cy="5040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C8AEB9-3DB9-EECA-0063-90889C25EBAC}"/>
              </a:ext>
            </a:extLst>
          </p:cNvPr>
          <p:cNvSpPr/>
          <p:nvPr/>
        </p:nvSpPr>
        <p:spPr bwMode="auto">
          <a:xfrm>
            <a:off x="4482580" y="2701275"/>
            <a:ext cx="2160300" cy="5040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C4316E-40EB-FFDD-DD3A-6C0FA2158A95}"/>
              </a:ext>
            </a:extLst>
          </p:cNvPr>
          <p:cNvSpPr/>
          <p:nvPr/>
        </p:nvSpPr>
        <p:spPr bwMode="auto">
          <a:xfrm>
            <a:off x="3330420" y="3294739"/>
            <a:ext cx="792110" cy="5040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869AF8-1E96-AA83-E1CE-FDCABD1D8367}"/>
              </a:ext>
            </a:extLst>
          </p:cNvPr>
          <p:cNvSpPr/>
          <p:nvPr/>
        </p:nvSpPr>
        <p:spPr bwMode="auto">
          <a:xfrm>
            <a:off x="4482580" y="3294739"/>
            <a:ext cx="2160300" cy="5040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04C77B-BB5A-7814-EEA3-43624CB30FBE}"/>
              </a:ext>
            </a:extLst>
          </p:cNvPr>
          <p:cNvSpPr/>
          <p:nvPr/>
        </p:nvSpPr>
        <p:spPr bwMode="auto">
          <a:xfrm>
            <a:off x="3330420" y="3960213"/>
            <a:ext cx="686495" cy="5040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973765-7614-E0E9-8A23-C62FEEA7C7B9}"/>
              </a:ext>
            </a:extLst>
          </p:cNvPr>
          <p:cNvSpPr/>
          <p:nvPr/>
        </p:nvSpPr>
        <p:spPr bwMode="auto">
          <a:xfrm>
            <a:off x="4482580" y="3960213"/>
            <a:ext cx="1872260" cy="5040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9538FA-BC8D-7E95-757D-7FA9C4884818}"/>
              </a:ext>
            </a:extLst>
          </p:cNvPr>
          <p:cNvSpPr/>
          <p:nvPr/>
        </p:nvSpPr>
        <p:spPr bwMode="auto">
          <a:xfrm>
            <a:off x="3390528" y="4600829"/>
            <a:ext cx="686495" cy="5040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EB1052-1938-9B60-B31E-76FADBEF368A}"/>
              </a:ext>
            </a:extLst>
          </p:cNvPr>
          <p:cNvSpPr/>
          <p:nvPr/>
        </p:nvSpPr>
        <p:spPr bwMode="auto">
          <a:xfrm>
            <a:off x="4542688" y="4600829"/>
            <a:ext cx="1872260" cy="5040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F8D7DC92-55F3-1418-599D-6B3246512D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 dirty="0" err="1"/>
              <a:t>Conclusion</a:t>
            </a:r>
            <a:br>
              <a:rPr lang="de-DE" dirty="0"/>
            </a:br>
            <a:r>
              <a:rPr lang="de-DE" sz="2400" b="0" i="1" dirty="0"/>
              <a:t>Research </a:t>
            </a:r>
            <a:r>
              <a:rPr lang="de-DE" sz="2400" b="0" i="1" dirty="0" err="1"/>
              <a:t>Objectives</a:t>
            </a:r>
            <a:endParaRPr lang="de-DE" sz="2400" b="0" i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646B93-4F53-C8E3-718C-370E33168921}"/>
              </a:ext>
            </a:extLst>
          </p:cNvPr>
          <p:cNvSpPr txBox="1"/>
          <p:nvPr/>
        </p:nvSpPr>
        <p:spPr>
          <a:xfrm>
            <a:off x="954090" y="5731062"/>
            <a:ext cx="74235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Main issue: Very restricted in multimodal tasks, poor performance on unimodal tasks.</a:t>
            </a:r>
          </a:p>
        </p:txBody>
      </p:sp>
    </p:spTree>
    <p:extLst>
      <p:ext uri="{BB962C8B-B14F-4D97-AF65-F5344CB8AC3E}">
        <p14:creationId xmlns:p14="http://schemas.microsoft.com/office/powerpoint/2010/main" val="364492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3" grpId="0" animBg="1"/>
      <p:bldP spid="24" grpId="0" animBg="1"/>
      <p:bldP spid="2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9E491-9BA0-1881-AFE5-C03451A41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59E5DF1F-0690-E444-D83D-09F69AD910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 wrap="square" anchor="t">
            <a:normAutofit/>
          </a:bodyPr>
          <a:lstStyle/>
          <a:p>
            <a:r>
              <a:rPr lang="de-DE" dirty="0" err="1"/>
              <a:t>Conclusion</a:t>
            </a:r>
            <a:br>
              <a:rPr lang="de-DE" dirty="0"/>
            </a:br>
            <a:r>
              <a:rPr lang="de-DE" b="0" i="1" dirty="0"/>
              <a:t>Vision-Language Landscape</a:t>
            </a:r>
          </a:p>
        </p:txBody>
      </p:sp>
      <p:pic>
        <p:nvPicPr>
          <p:cNvPr id="6" name="Picture 5" descr="A diagram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1E665CFF-A547-1A01-6B8C-C3972D115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466" y="2138363"/>
            <a:ext cx="5566506" cy="4522787"/>
          </a:xfrm>
          <a:prstGeom prst="rect">
            <a:avLst/>
          </a:prstGeom>
          <a:noFill/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819EF1-5614-E43F-5A63-34E07CCFC4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Seite </a:t>
            </a:r>
            <a:fld id="{4CDCE16C-BB8B-41B6-BC70-61DAD202005A}" type="slidenum">
              <a:rPr lang="de-DE"/>
              <a:pPr>
                <a:spcAft>
                  <a:spcPts val="600"/>
                </a:spcAft>
              </a:pPr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41615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A1AC2-D601-F411-7599-07CF1BB5D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85F161B-00FC-9D33-94AA-129A902CBB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7150" y="7165975"/>
            <a:ext cx="1223963" cy="228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Seite </a:t>
            </a:r>
            <a:fld id="{4CDCE16C-BB8B-41B6-BC70-61DAD202005A}" type="slidenum">
              <a:rPr lang="de-DE"/>
              <a:pPr>
                <a:spcAft>
                  <a:spcPts val="600"/>
                </a:spcAft>
              </a:pPr>
              <a:t>34</a:t>
            </a:fld>
            <a:endParaRPr lang="de-DE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4D20192-CE04-7CC8-7230-97F275B07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179771"/>
              </p:ext>
            </p:extLst>
          </p:nvPr>
        </p:nvGraphicFramePr>
        <p:xfrm>
          <a:off x="1890220" y="2485245"/>
          <a:ext cx="5688790" cy="27733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6264">
                  <a:extLst>
                    <a:ext uri="{9D8B030D-6E8A-4147-A177-3AD203B41FA5}">
                      <a16:colId xmlns:a16="http://schemas.microsoft.com/office/drawing/2014/main" val="337414909"/>
                    </a:ext>
                  </a:extLst>
                </a:gridCol>
                <a:gridCol w="1416196">
                  <a:extLst>
                    <a:ext uri="{9D8B030D-6E8A-4147-A177-3AD203B41FA5}">
                      <a16:colId xmlns:a16="http://schemas.microsoft.com/office/drawing/2014/main" val="197123802"/>
                    </a:ext>
                  </a:extLst>
                </a:gridCol>
                <a:gridCol w="2376330">
                  <a:extLst>
                    <a:ext uri="{9D8B030D-6E8A-4147-A177-3AD203B41FA5}">
                      <a16:colId xmlns:a16="http://schemas.microsoft.com/office/drawing/2014/main" val="20006938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Criterion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Bachelor thesis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Master’s thesis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2696262"/>
                  </a:ext>
                </a:extLst>
              </a:tr>
              <a:tr h="58409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Model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&lt;11M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117M (202M)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3020072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&gt;3.3M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9301408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Data Collection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Available ready to use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Complex collection/scraping and preprocessing from various sources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5328538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635</a:t>
                      </a:r>
                      <a:r>
                        <a:rPr lang="en-US" sz="1200" baseline="30000" dirty="0"/>
                        <a:t>th</a:t>
                      </a:r>
                      <a:r>
                        <a:rPr lang="en-US" sz="1200" dirty="0"/>
                        <a:t> place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Beating papers from Meta and OpenAI in some benchmarks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8022754"/>
                  </a:ext>
                </a:extLst>
              </a:tr>
            </a:tbl>
          </a:graphicData>
        </a:graphic>
      </p:graphicFrame>
      <p:sp>
        <p:nvSpPr>
          <p:cNvPr id="28" name="Rectangle 2">
            <a:extLst>
              <a:ext uri="{FF2B5EF4-FFF2-40B4-BE49-F238E27FC236}">
                <a16:creationId xmlns:a16="http://schemas.microsoft.com/office/drawing/2014/main" id="{3267B275-C4E9-0DEA-E835-0A49AEC2E9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 dirty="0" err="1"/>
              <a:t>Conclusion</a:t>
            </a:r>
            <a:br>
              <a:rPr lang="de-DE" dirty="0"/>
            </a:br>
            <a:r>
              <a:rPr lang="de-DE" sz="2400" b="0" i="1" dirty="0"/>
              <a:t>Bachelor vs. </a:t>
            </a:r>
            <a:r>
              <a:rPr lang="de-DE" sz="2400" b="0" i="1" dirty="0" err="1"/>
              <a:t>Master‘s</a:t>
            </a:r>
            <a:r>
              <a:rPr lang="de-DE" sz="2400" b="0" i="1" dirty="0"/>
              <a:t> </a:t>
            </a:r>
            <a:r>
              <a:rPr lang="de-DE" sz="2400" b="0" i="1" dirty="0" err="1"/>
              <a:t>thesis</a:t>
            </a:r>
            <a:endParaRPr lang="de-DE" sz="2400" b="0" i="1" dirty="0"/>
          </a:p>
        </p:txBody>
      </p:sp>
    </p:spTree>
    <p:extLst>
      <p:ext uri="{BB962C8B-B14F-4D97-AF65-F5344CB8AC3E}">
        <p14:creationId xmlns:p14="http://schemas.microsoft.com/office/powerpoint/2010/main" val="2537617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7C825A45-7494-4182-9A4A-AB4F72FEBB3C}" type="slidenum">
              <a:rPr lang="de-DE"/>
              <a:pPr/>
              <a:t>35</a:t>
            </a:fld>
            <a:endParaRPr lang="de-DE"/>
          </a:p>
        </p:txBody>
      </p:sp>
      <p:sp>
        <p:nvSpPr>
          <p:cNvPr id="33796" name="Rectangle 4"/>
          <p:cNvSpPr>
            <a:spLocks noGrp="1" noChangeArrowheads="1"/>
          </p:cNvSpPr>
          <p:nvPr>
            <p:ph type="title"/>
          </p:nvPr>
        </p:nvSpPr>
        <p:spPr>
          <a:xfrm>
            <a:off x="522288" y="2111375"/>
            <a:ext cx="9648825" cy="949325"/>
          </a:xfrm>
        </p:spPr>
        <p:txBody>
          <a:bodyPr/>
          <a:lstStyle/>
          <a:p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Thank you for your attention</a:t>
            </a:r>
            <a:r>
              <a:rPr lang="en-US" dirty="0"/>
              <a:t>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A2776-B4E4-997C-AEF2-B68C1FCA6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189E44-344A-1E1A-46E9-978C74FB9D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4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F1FF425B-ED5E-20F6-7C9A-D80A72A66C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  <a:endParaRPr lang="de-DE" sz="2400" b="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AB82A6-722D-A4E8-539F-DD0A34B1C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110" y="2196590"/>
            <a:ext cx="1117990" cy="111799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515E8B5-B784-7BD7-42A1-7638CD244F6F}"/>
              </a:ext>
            </a:extLst>
          </p:cNvPr>
          <p:cNvSpPr/>
          <p:nvPr/>
        </p:nvSpPr>
        <p:spPr bwMode="auto">
          <a:xfrm>
            <a:off x="3359982" y="3660689"/>
            <a:ext cx="1659900" cy="825227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DD0E5E-7DDD-4F28-D2A4-C2E686BDD2C3}"/>
              </a:ext>
            </a:extLst>
          </p:cNvPr>
          <p:cNvSpPr/>
          <p:nvPr/>
        </p:nvSpPr>
        <p:spPr bwMode="auto">
          <a:xfrm>
            <a:off x="6092822" y="2143499"/>
            <a:ext cx="144020" cy="1224170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E7BFA5C-45F6-3BEC-C143-87F8288FB018}"/>
              </a:ext>
            </a:extLst>
          </p:cNvPr>
          <p:cNvCxnSpPr>
            <a:cxnSpLocks/>
          </p:cNvCxnSpPr>
          <p:nvPr/>
        </p:nvCxnSpPr>
        <p:spPr bwMode="auto">
          <a:xfrm>
            <a:off x="2466300" y="2755584"/>
            <a:ext cx="893682" cy="905105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676203-C4BC-2439-487E-B77281AD12D3}"/>
              </a:ext>
            </a:extLst>
          </p:cNvPr>
          <p:cNvCxnSpPr>
            <a:cxnSpLocks/>
          </p:cNvCxnSpPr>
          <p:nvPr/>
        </p:nvCxnSpPr>
        <p:spPr bwMode="auto">
          <a:xfrm flipV="1">
            <a:off x="5130670" y="2755584"/>
            <a:ext cx="792110" cy="1317718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7C7E29F-527A-DB95-FDCC-48D7D68247F3}"/>
              </a:ext>
            </a:extLst>
          </p:cNvPr>
          <p:cNvSpPr/>
          <p:nvPr/>
        </p:nvSpPr>
        <p:spPr bwMode="auto">
          <a:xfrm>
            <a:off x="3360516" y="3660690"/>
            <a:ext cx="1659900" cy="825227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080E85-3995-0F0F-9C1A-E8B83FFAE8FC}"/>
              </a:ext>
            </a:extLst>
          </p:cNvPr>
          <p:cNvSpPr/>
          <p:nvPr/>
        </p:nvSpPr>
        <p:spPr bwMode="auto">
          <a:xfrm>
            <a:off x="6092822" y="4778938"/>
            <a:ext cx="144020" cy="1224170"/>
          </a:xfrm>
          <a:prstGeom prst="rect">
            <a:avLst/>
          </a:prstGeom>
          <a:solidFill>
            <a:srgbClr val="BAC8D3"/>
          </a:solidFill>
          <a:ln w="9525" cap="flat" cmpd="sng" algn="ctr">
            <a:solidFill>
              <a:srgbClr val="23445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353D46E-584B-489F-7A95-8D570DC940A2}"/>
              </a:ext>
            </a:extLst>
          </p:cNvPr>
          <p:cNvCxnSpPr>
            <a:cxnSpLocks/>
          </p:cNvCxnSpPr>
          <p:nvPr/>
        </p:nvCxnSpPr>
        <p:spPr bwMode="auto">
          <a:xfrm flipV="1">
            <a:off x="2466300" y="4485916"/>
            <a:ext cx="893682" cy="905107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61DA9CF-B074-20F5-6431-E76A11F96EE6}"/>
              </a:ext>
            </a:extLst>
          </p:cNvPr>
          <p:cNvCxnSpPr>
            <a:cxnSpLocks/>
          </p:cNvCxnSpPr>
          <p:nvPr/>
        </p:nvCxnSpPr>
        <p:spPr bwMode="auto">
          <a:xfrm>
            <a:off x="5130670" y="4073302"/>
            <a:ext cx="792110" cy="1317721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A7DC52E-60DC-A1EB-A41C-63C3CE42A3F9}"/>
              </a:ext>
            </a:extLst>
          </p:cNvPr>
          <p:cNvSpPr txBox="1"/>
          <p:nvPr/>
        </p:nvSpPr>
        <p:spPr>
          <a:xfrm>
            <a:off x="367335" y="5115786"/>
            <a:ext cx="2095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dirty="0">
                <a:solidFill>
                  <a:schemeClr val="tx1"/>
                </a:solidFill>
              </a:rPr>
              <a:t>towards grass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165D387-07A9-9099-2554-BD36C07D4F4E}"/>
              </a:ext>
            </a:extLst>
          </p:cNvPr>
          <p:cNvSpPr/>
          <p:nvPr/>
        </p:nvSpPr>
        <p:spPr bwMode="auto">
          <a:xfrm>
            <a:off x="3360516" y="3660690"/>
            <a:ext cx="1659900" cy="825227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Vision-Language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91246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54141-B997-7959-1E5B-CDFA48930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5A2521-A831-B104-4263-BF25A3317B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5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86F60F3E-E757-5140-9D45-FC84803721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  <a:br>
              <a:rPr lang="de-DE" dirty="0"/>
            </a:br>
            <a:r>
              <a:rPr lang="de-DE" sz="2400" b="0" i="1" dirty="0"/>
              <a:t>Vision-Language Models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2A35BB-B5E8-B2AC-E6CB-1E9AC24C8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110" y="2196590"/>
            <a:ext cx="1117990" cy="111799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81931B8-02E4-952F-74C8-C489E0C1C4EE}"/>
              </a:ext>
            </a:extLst>
          </p:cNvPr>
          <p:cNvSpPr/>
          <p:nvPr/>
        </p:nvSpPr>
        <p:spPr bwMode="auto">
          <a:xfrm>
            <a:off x="3359982" y="3660689"/>
            <a:ext cx="1659900" cy="825227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A1AE21-1A8C-00DD-AB98-F62CD9229F2F}"/>
              </a:ext>
            </a:extLst>
          </p:cNvPr>
          <p:cNvSpPr/>
          <p:nvPr/>
        </p:nvSpPr>
        <p:spPr bwMode="auto">
          <a:xfrm>
            <a:off x="6089542" y="3461217"/>
            <a:ext cx="144020" cy="1224170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51B966-5B2A-A93C-E06E-8E15411A5D85}"/>
              </a:ext>
            </a:extLst>
          </p:cNvPr>
          <p:cNvCxnSpPr>
            <a:cxnSpLocks/>
          </p:cNvCxnSpPr>
          <p:nvPr/>
        </p:nvCxnSpPr>
        <p:spPr bwMode="auto">
          <a:xfrm>
            <a:off x="2466300" y="2755584"/>
            <a:ext cx="893682" cy="905105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B7E01DB-FCF1-64FB-C3AA-62CABFE130EE}"/>
              </a:ext>
            </a:extLst>
          </p:cNvPr>
          <p:cNvSpPr/>
          <p:nvPr/>
        </p:nvSpPr>
        <p:spPr bwMode="auto">
          <a:xfrm>
            <a:off x="3360516" y="3660690"/>
            <a:ext cx="1659900" cy="825227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Language Model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3C29F98-8AC8-8A4A-BC25-1001DE0951BD}"/>
              </a:ext>
            </a:extLst>
          </p:cNvPr>
          <p:cNvSpPr/>
          <p:nvPr/>
        </p:nvSpPr>
        <p:spPr bwMode="auto">
          <a:xfrm>
            <a:off x="6089542" y="3461218"/>
            <a:ext cx="144020" cy="1224170"/>
          </a:xfrm>
          <a:prstGeom prst="rect">
            <a:avLst/>
          </a:prstGeom>
          <a:solidFill>
            <a:srgbClr val="BAC8D3"/>
          </a:solidFill>
          <a:ln w="9525" cap="flat" cmpd="sng" algn="ctr">
            <a:solidFill>
              <a:srgbClr val="23445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D851931-02C8-3DFB-C238-C096BAB27B98}"/>
              </a:ext>
            </a:extLst>
          </p:cNvPr>
          <p:cNvCxnSpPr>
            <a:cxnSpLocks/>
          </p:cNvCxnSpPr>
          <p:nvPr/>
        </p:nvCxnSpPr>
        <p:spPr bwMode="auto">
          <a:xfrm flipV="1">
            <a:off x="2466300" y="4485916"/>
            <a:ext cx="893682" cy="905107"/>
          </a:xfrm>
          <a:prstGeom prst="straightConnector1">
            <a:avLst/>
          </a:prstGeom>
          <a:ln w="12700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CE7DA7C-42D7-4D37-8030-17E9470704B0}"/>
              </a:ext>
            </a:extLst>
          </p:cNvPr>
          <p:cNvSpPr txBox="1"/>
          <p:nvPr/>
        </p:nvSpPr>
        <p:spPr>
          <a:xfrm>
            <a:off x="367335" y="5115786"/>
            <a:ext cx="2095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dirty="0">
                <a:solidFill>
                  <a:schemeClr val="tx1"/>
                </a:solidFill>
              </a:rPr>
              <a:t>towards grass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6EABBD6-DCB5-D34B-D70A-82901437935C}"/>
              </a:ext>
            </a:extLst>
          </p:cNvPr>
          <p:cNvSpPr/>
          <p:nvPr/>
        </p:nvSpPr>
        <p:spPr bwMode="auto">
          <a:xfrm>
            <a:off x="3360516" y="3660690"/>
            <a:ext cx="1659900" cy="825227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Vision-Language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9A8231-1DF3-B737-FFB5-E1ED1EA0E81B}"/>
              </a:ext>
            </a:extLst>
          </p:cNvPr>
          <p:cNvCxnSpPr>
            <a:cxnSpLocks/>
          </p:cNvCxnSpPr>
          <p:nvPr/>
        </p:nvCxnSpPr>
        <p:spPr bwMode="auto">
          <a:xfrm>
            <a:off x="5130670" y="4073302"/>
            <a:ext cx="792110" cy="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A1EC04A-B4B3-DD63-E51C-586656625461}"/>
              </a:ext>
            </a:extLst>
          </p:cNvPr>
          <p:cNvSpPr/>
          <p:nvPr/>
        </p:nvSpPr>
        <p:spPr bwMode="auto">
          <a:xfrm>
            <a:off x="6089542" y="3461218"/>
            <a:ext cx="144020" cy="1224170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307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243DF-5B9A-D8B6-11D2-C0158BB4B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AB18BA-51BB-973E-17D2-D990157339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6</a:t>
            </a:fld>
            <a:endParaRPr lang="de-DE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3269672B-802C-321D-CCF1-15B782FD43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  <a:br>
              <a:rPr lang="de-DE" dirty="0"/>
            </a:br>
            <a:r>
              <a:rPr lang="de-DE" sz="2400" b="0" i="1" dirty="0"/>
              <a:t>Vision-Language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679B0F-7F38-D89C-2312-2351446D9408}"/>
              </a:ext>
            </a:extLst>
          </p:cNvPr>
          <p:cNvSpPr/>
          <p:nvPr/>
        </p:nvSpPr>
        <p:spPr bwMode="auto">
          <a:xfrm>
            <a:off x="3834490" y="2784270"/>
            <a:ext cx="2592360" cy="26643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BB3C3F-B972-C6A2-821F-D9128EEE03E8}"/>
              </a:ext>
            </a:extLst>
          </p:cNvPr>
          <p:cNvSpPr/>
          <p:nvPr/>
        </p:nvSpPr>
        <p:spPr bwMode="auto">
          <a:xfrm>
            <a:off x="3978510" y="4494962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Image Encoder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91D9B3-EB14-28F9-A9EA-1DDBF3375032}"/>
              </a:ext>
            </a:extLst>
          </p:cNvPr>
          <p:cNvSpPr/>
          <p:nvPr/>
        </p:nvSpPr>
        <p:spPr bwMode="auto">
          <a:xfrm>
            <a:off x="5229634" y="4494962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Text Encoder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6E4AC0-BBA9-97E5-0E0F-C9F06E551B8A}"/>
              </a:ext>
            </a:extLst>
          </p:cNvPr>
          <p:cNvSpPr/>
          <p:nvPr/>
        </p:nvSpPr>
        <p:spPr bwMode="auto">
          <a:xfrm rot="16200000">
            <a:off x="4458681" y="3813571"/>
            <a:ext cx="89711" cy="566097"/>
          </a:xfrm>
          <a:prstGeom prst="rect">
            <a:avLst/>
          </a:prstGeom>
          <a:solidFill>
            <a:srgbClr val="FAD7AC"/>
          </a:solidFill>
          <a:ln w="9525" cap="flat" cmpd="sng" algn="ctr">
            <a:solidFill>
              <a:srgbClr val="B4650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756ECF-F1D1-53B6-5605-DFEA589E68C7}"/>
              </a:ext>
            </a:extLst>
          </p:cNvPr>
          <p:cNvSpPr/>
          <p:nvPr/>
        </p:nvSpPr>
        <p:spPr bwMode="auto">
          <a:xfrm rot="16200000">
            <a:off x="5709805" y="3831273"/>
            <a:ext cx="89711" cy="566097"/>
          </a:xfrm>
          <a:prstGeom prst="rect">
            <a:avLst/>
          </a:prstGeom>
          <a:solidFill>
            <a:srgbClr val="BAC8D3"/>
          </a:solidFill>
          <a:ln w="9525" cap="flat" cmpd="sng" algn="ctr">
            <a:solidFill>
              <a:srgbClr val="23445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9FC6B17-ED82-68EF-B9C9-9970B97232D7}"/>
              </a:ext>
            </a:extLst>
          </p:cNvPr>
          <p:cNvSpPr/>
          <p:nvPr/>
        </p:nvSpPr>
        <p:spPr bwMode="auto">
          <a:xfrm>
            <a:off x="4605643" y="3065261"/>
            <a:ext cx="1050054" cy="632482"/>
          </a:xfrm>
          <a:prstGeom prst="roundRect">
            <a:avLst/>
          </a:prstGeom>
          <a:solidFill>
            <a:srgbClr val="D7E9FF"/>
          </a:solidFill>
          <a:ln w="9525" cap="flat" cmpd="sng" algn="ctr">
            <a:solidFill>
              <a:srgbClr val="6C8E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 Encoder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31BA39-8BB8-F907-2F70-7D1AB92A4B24}"/>
              </a:ext>
            </a:extLst>
          </p:cNvPr>
          <p:cNvSpPr/>
          <p:nvPr/>
        </p:nvSpPr>
        <p:spPr bwMode="auto">
          <a:xfrm rot="16200000">
            <a:off x="5085814" y="1992175"/>
            <a:ext cx="89711" cy="566097"/>
          </a:xfrm>
          <a:prstGeom prst="rect">
            <a:avLst/>
          </a:prstGeom>
          <a:solidFill>
            <a:srgbClr val="D5E8D4"/>
          </a:solidFill>
          <a:ln w="9525" cap="flat" cmpd="sng" algn="ctr">
            <a:solidFill>
              <a:srgbClr val="82B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137160" rIns="182880" bIns="13716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5A6C5A-33B1-40F8-EF98-AB68E6E84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488" y="5857057"/>
            <a:ext cx="566097" cy="5660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CEB3E1-CC3A-26AB-6219-88E060125415}"/>
              </a:ext>
            </a:extLst>
          </p:cNvPr>
          <p:cNvSpPr txBox="1"/>
          <p:nvPr/>
        </p:nvSpPr>
        <p:spPr>
          <a:xfrm>
            <a:off x="4905709" y="5924663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sheep bends his head</a:t>
            </a:r>
          </a:p>
          <a:p>
            <a:r>
              <a:rPr lang="en-US" sz="1100" dirty="0">
                <a:solidFill>
                  <a:schemeClr val="tx1"/>
                </a:solidFill>
              </a:rPr>
              <a:t>towards grass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5DCF6F-DE70-1C38-35A5-16BAC9D2AF22}"/>
              </a:ext>
            </a:extLst>
          </p:cNvPr>
          <p:cNvCxnSpPr/>
          <p:nvPr/>
        </p:nvCxnSpPr>
        <p:spPr bwMode="auto">
          <a:xfrm flipV="1">
            <a:off x="4503536" y="5520650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AB78B4-A3C3-41F1-695A-EA60BFF2A4DC}"/>
              </a:ext>
            </a:extLst>
          </p:cNvPr>
          <p:cNvCxnSpPr/>
          <p:nvPr/>
        </p:nvCxnSpPr>
        <p:spPr bwMode="auto">
          <a:xfrm flipV="1">
            <a:off x="5754659" y="554102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CDCC042-F6EB-0ABE-0A14-BAC9CE53C1DB}"/>
              </a:ext>
            </a:extLst>
          </p:cNvPr>
          <p:cNvCxnSpPr/>
          <p:nvPr/>
        </p:nvCxnSpPr>
        <p:spPr bwMode="auto">
          <a:xfrm flipV="1">
            <a:off x="5754659" y="5127444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F95CA5-C5B0-072F-0A28-FAF12005EE1C}"/>
              </a:ext>
            </a:extLst>
          </p:cNvPr>
          <p:cNvCxnSpPr/>
          <p:nvPr/>
        </p:nvCxnSpPr>
        <p:spPr bwMode="auto">
          <a:xfrm flipV="1">
            <a:off x="4503536" y="5127443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5E0C189-1AAF-B864-948B-9A3BAD99B8BA}"/>
              </a:ext>
            </a:extLst>
          </p:cNvPr>
          <p:cNvCxnSpPr/>
          <p:nvPr/>
        </p:nvCxnSpPr>
        <p:spPr bwMode="auto">
          <a:xfrm flipV="1">
            <a:off x="4489501" y="421790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07B86C-E0F1-64F2-47F2-E70673BD3D00}"/>
              </a:ext>
            </a:extLst>
          </p:cNvPr>
          <p:cNvCxnSpPr/>
          <p:nvPr/>
        </p:nvCxnSpPr>
        <p:spPr bwMode="auto">
          <a:xfrm flipV="1">
            <a:off x="5754659" y="4217907"/>
            <a:ext cx="0" cy="2770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054460-A179-CCEB-30C7-BD15EF1686B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62730" y="3697743"/>
            <a:ext cx="191929" cy="35402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C991FE-5570-B045-800A-B1DD9A357FEF}"/>
              </a:ext>
            </a:extLst>
          </p:cNvPr>
          <p:cNvCxnSpPr>
            <a:cxnSpLocks/>
          </p:cNvCxnSpPr>
          <p:nvPr/>
        </p:nvCxnSpPr>
        <p:spPr bwMode="auto">
          <a:xfrm flipV="1">
            <a:off x="4503536" y="3692084"/>
            <a:ext cx="195074" cy="326855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576C64-B1AB-B24B-4727-CAC1471E7672}"/>
              </a:ext>
            </a:extLst>
          </p:cNvPr>
          <p:cNvCxnSpPr>
            <a:cxnSpLocks/>
          </p:cNvCxnSpPr>
          <p:nvPr/>
        </p:nvCxnSpPr>
        <p:spPr bwMode="auto">
          <a:xfrm flipV="1">
            <a:off x="5135256" y="2413235"/>
            <a:ext cx="0" cy="509562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0F21B69-AC26-EC36-8E55-C9714AA93B55}"/>
              </a:ext>
            </a:extLst>
          </p:cNvPr>
          <p:cNvCxnSpPr>
            <a:cxnSpLocks/>
          </p:cNvCxnSpPr>
          <p:nvPr/>
        </p:nvCxnSpPr>
        <p:spPr bwMode="auto">
          <a:xfrm flipV="1">
            <a:off x="5132455" y="1909165"/>
            <a:ext cx="0" cy="221235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1F8BE38-5F75-AF7C-C8B8-16AF6960E723}"/>
              </a:ext>
            </a:extLst>
          </p:cNvPr>
          <p:cNvSpPr txBox="1"/>
          <p:nvPr/>
        </p:nvSpPr>
        <p:spPr>
          <a:xfrm>
            <a:off x="4169764" y="1557246"/>
            <a:ext cx="1921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Image-Text Retrieval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C22FB63-57CF-0B09-541A-FC85B700158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330420" y="3764135"/>
            <a:ext cx="839344" cy="305330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78FD75E-DCCA-A247-54A0-FE851BD5F57C}"/>
              </a:ext>
            </a:extLst>
          </p:cNvPr>
          <p:cNvSpPr txBox="1"/>
          <p:nvPr/>
        </p:nvSpPr>
        <p:spPr>
          <a:xfrm>
            <a:off x="1523514" y="3473648"/>
            <a:ext cx="1806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Image-specific tasks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63E72D-B4D0-7902-975D-32B72CD17820}"/>
              </a:ext>
            </a:extLst>
          </p:cNvPr>
          <p:cNvSpPr txBox="1"/>
          <p:nvPr/>
        </p:nvSpPr>
        <p:spPr>
          <a:xfrm>
            <a:off x="6912865" y="3471326"/>
            <a:ext cx="1637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Text-specific tasks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C717B79-6E0B-2C88-2C14-8397A827FA0B}"/>
              </a:ext>
            </a:extLst>
          </p:cNvPr>
          <p:cNvCxnSpPr>
            <a:cxnSpLocks/>
          </p:cNvCxnSpPr>
          <p:nvPr/>
        </p:nvCxnSpPr>
        <p:spPr bwMode="auto">
          <a:xfrm flipV="1">
            <a:off x="6091576" y="3808991"/>
            <a:ext cx="839344" cy="305330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ED04229-396A-060B-586A-FD59F9F4FAB9}"/>
              </a:ext>
            </a:extLst>
          </p:cNvPr>
          <p:cNvSpPr txBox="1"/>
          <p:nvPr/>
        </p:nvSpPr>
        <p:spPr>
          <a:xfrm rot="882338">
            <a:off x="6974003" y="322501"/>
            <a:ext cx="2313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Visual Question Answering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C47175A-A011-7DB6-1EDC-D611D121CA83}"/>
              </a:ext>
            </a:extLst>
          </p:cNvPr>
          <p:cNvSpPr txBox="1"/>
          <p:nvPr/>
        </p:nvSpPr>
        <p:spPr>
          <a:xfrm rot="20541298">
            <a:off x="5112271" y="499282"/>
            <a:ext cx="1587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Image Captioning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8D419-15F1-F683-F927-B6DF99D3B0F5}"/>
              </a:ext>
            </a:extLst>
          </p:cNvPr>
          <p:cNvSpPr txBox="1"/>
          <p:nvPr/>
        </p:nvSpPr>
        <p:spPr>
          <a:xfrm rot="431189">
            <a:off x="6440331" y="847973"/>
            <a:ext cx="1277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Text-to-Image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A20D27-518A-4E11-1AA2-8B371C1C8D95}"/>
              </a:ext>
            </a:extLst>
          </p:cNvPr>
          <p:cNvSpPr txBox="1"/>
          <p:nvPr/>
        </p:nvSpPr>
        <p:spPr>
          <a:xfrm rot="20541943">
            <a:off x="8115847" y="1120783"/>
            <a:ext cx="1576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Visual Reasoning</a:t>
            </a:r>
          </a:p>
        </p:txBody>
      </p:sp>
    </p:spTree>
    <p:extLst>
      <p:ext uri="{BB962C8B-B14F-4D97-AF65-F5344CB8AC3E}">
        <p14:creationId xmlns:p14="http://schemas.microsoft.com/office/powerpoint/2010/main" val="382469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/>
      <p:bldP spid="36" grpId="0"/>
      <p:bldP spid="38" grpId="0"/>
      <p:bldP spid="39" grpId="0"/>
      <p:bldP spid="40" grpId="0"/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5DC91-520C-F3D1-E376-951D8CB03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647F816-7410-9E7F-BCD4-9750FD4D32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7</a:t>
            </a:fld>
            <a:endParaRPr lang="de-DE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13637F3-1B8C-DECD-E78B-291025CACE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17571"/>
              </p:ext>
            </p:extLst>
          </p:nvPr>
        </p:nvGraphicFramePr>
        <p:xfrm>
          <a:off x="2466300" y="2341225"/>
          <a:ext cx="5760800" cy="24990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0200">
                  <a:extLst>
                    <a:ext uri="{9D8B030D-6E8A-4147-A177-3AD203B41FA5}">
                      <a16:colId xmlns:a16="http://schemas.microsoft.com/office/drawing/2014/main" val="337414909"/>
                    </a:ext>
                  </a:extLst>
                </a:gridCol>
                <a:gridCol w="1440200">
                  <a:extLst>
                    <a:ext uri="{9D8B030D-6E8A-4147-A177-3AD203B41FA5}">
                      <a16:colId xmlns:a16="http://schemas.microsoft.com/office/drawing/2014/main" val="197123802"/>
                    </a:ext>
                  </a:extLst>
                </a:gridCol>
                <a:gridCol w="1440200">
                  <a:extLst>
                    <a:ext uri="{9D8B030D-6E8A-4147-A177-3AD203B41FA5}">
                      <a16:colId xmlns:a16="http://schemas.microsoft.com/office/drawing/2014/main" val="2000693800"/>
                    </a:ext>
                  </a:extLst>
                </a:gridCol>
                <a:gridCol w="1440200">
                  <a:extLst>
                    <a:ext uri="{9D8B030D-6E8A-4147-A177-3AD203B41FA5}">
                      <a16:colId xmlns:a16="http://schemas.microsoft.com/office/drawing/2014/main" val="174121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Approach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# Params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Training data (Image-Text pairs)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/>
                        <a:t>Estim</a:t>
                      </a:r>
                      <a:r>
                        <a:rPr lang="en-US" sz="1200" b="1" dirty="0"/>
                        <a:t>. Costs ($)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2696262"/>
                  </a:ext>
                </a:extLst>
              </a:tr>
              <a:tr h="58409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CLIP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428M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400M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&gt;77k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3020072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VLMo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562M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&gt;&gt;10k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9301408"/>
                  </a:ext>
                </a:extLst>
              </a:tr>
              <a:tr h="6374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CoCa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2.1B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&gt;3B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&gt;350k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5328538"/>
                  </a:ext>
                </a:extLst>
              </a:tr>
            </a:tbl>
          </a:graphicData>
        </a:graphic>
      </p:graphicFrame>
      <p:sp>
        <p:nvSpPr>
          <p:cNvPr id="15" name="Rectangle 2">
            <a:extLst>
              <a:ext uri="{FF2B5EF4-FFF2-40B4-BE49-F238E27FC236}">
                <a16:creationId xmlns:a16="http://schemas.microsoft.com/office/drawing/2014/main" id="{2B28914D-E486-8140-17CA-0D27B03EA8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 dirty="0"/>
              <a:t>Motivation</a:t>
            </a:r>
            <a:br>
              <a:rPr lang="de-DE" dirty="0"/>
            </a:br>
            <a:r>
              <a:rPr lang="de-DE" sz="2400" b="0" i="1" dirty="0" err="1"/>
              <a:t>Existing</a:t>
            </a:r>
            <a:r>
              <a:rPr lang="de-DE" sz="2400" b="0" i="1" dirty="0"/>
              <a:t> Vision-Language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3270520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0C804-6FAB-2388-FD6A-93C2A39A8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DE700B-B842-7D39-EC2B-8DF056B99F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8</a:t>
            </a:fld>
            <a:endParaRPr lang="de-DE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5A28ACAB-C692-D3A8-C143-FA24685CF8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 dirty="0"/>
              <a:t>Research </a:t>
            </a:r>
            <a:r>
              <a:rPr lang="de-DE" dirty="0" err="1"/>
              <a:t>Objective</a:t>
            </a:r>
            <a:r>
              <a:rPr lang="de-DE" dirty="0"/>
              <a:t> (</a:t>
            </a:r>
            <a:r>
              <a:rPr lang="de-DE" dirty="0" err="1"/>
              <a:t>Contributions</a:t>
            </a:r>
            <a:r>
              <a:rPr lang="de-DE" dirty="0"/>
              <a:t>)</a:t>
            </a:r>
            <a:endParaRPr lang="de-DE" sz="2400" b="0" i="1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A35E08F-3561-1BED-C11A-9555D0E728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2138363"/>
            <a:ext cx="8424862" cy="452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875" indent="-268288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har char="•"/>
              <a:defRPr sz="1700">
                <a:solidFill>
                  <a:schemeClr val="tx1"/>
                </a:solidFill>
                <a:latin typeface="+mn-lt"/>
              </a:defRPr>
            </a:lvl2pPr>
            <a:lvl3pPr marL="627063" indent="-177800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3pPr>
            <a:lvl4pPr marL="1074738" indent="-174625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 i="1">
                <a:solidFill>
                  <a:schemeClr val="tx1"/>
                </a:solidFill>
                <a:latin typeface="+mn-lt"/>
              </a:defRPr>
            </a:lvl4pPr>
            <a:lvl5pPr marL="16160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5pPr>
            <a:lvl6pPr marL="20732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6pPr>
            <a:lvl7pPr marL="25304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7pPr>
            <a:lvl8pPr marL="29876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8pPr>
            <a:lvl9pPr marL="3444875" indent="-176213" algn="l" defTabSz="1054100" rtl="0" fontAlgn="base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Font typeface="Arial" charset="0"/>
              <a:buChar char="-"/>
              <a:defRPr sz="17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b="1" kern="0" dirty="0"/>
              <a:t>Develop a method for (more) efficient Vision-Language Pretraining</a:t>
            </a:r>
          </a:p>
          <a:p>
            <a:pPr lvl="1"/>
            <a:r>
              <a:rPr lang="en-US" kern="0" dirty="0"/>
              <a:t>It should be:</a:t>
            </a:r>
          </a:p>
          <a:p>
            <a:pPr lvl="2"/>
            <a:r>
              <a:rPr lang="en-US" kern="0" dirty="0"/>
              <a:t>End-to-end self-supervised</a:t>
            </a:r>
          </a:p>
          <a:p>
            <a:pPr lvl="2"/>
            <a:r>
              <a:rPr lang="en-US" kern="0" dirty="0"/>
              <a:t>Cheaper &amp; smaller</a:t>
            </a:r>
          </a:p>
          <a:p>
            <a:pPr lvl="2"/>
            <a:r>
              <a:rPr lang="en-US" kern="0" dirty="0"/>
              <a:t>Competitive in performance?</a:t>
            </a:r>
          </a:p>
        </p:txBody>
      </p:sp>
      <p:pic>
        <p:nvPicPr>
          <p:cNvPr id="7" name="Graphic 6" descr="Man outline">
            <a:extLst>
              <a:ext uri="{FF2B5EF4-FFF2-40B4-BE49-F238E27FC236}">
                <a16:creationId xmlns:a16="http://schemas.microsoft.com/office/drawing/2014/main" id="{F945F58C-6481-D3A9-DFAB-8C3E910F1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5059" y="3781425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889E62-E1B5-3DF6-6226-559AE6E256CA}"/>
              </a:ext>
            </a:extLst>
          </p:cNvPr>
          <p:cNvSpPr txBox="1"/>
          <p:nvPr/>
        </p:nvSpPr>
        <p:spPr>
          <a:xfrm>
            <a:off x="6138810" y="3946237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vs.</a:t>
            </a:r>
          </a:p>
        </p:txBody>
      </p:sp>
      <p:pic>
        <p:nvPicPr>
          <p:cNvPr id="1026" name="Picture 2" descr="Zuckerberg macht Ernst: Facebook heißt jetzt Meta">
            <a:extLst>
              <a:ext uri="{FF2B5EF4-FFF2-40B4-BE49-F238E27FC236}">
                <a16:creationId xmlns:a16="http://schemas.microsoft.com/office/drawing/2014/main" id="{189B250E-6620-7AE5-EDEC-A330E6107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183" y="3210630"/>
            <a:ext cx="1454242" cy="81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le Microsoft 365-Pläne vergleichen | Microsoft">
            <a:extLst>
              <a:ext uri="{FF2B5EF4-FFF2-40B4-BE49-F238E27FC236}">
                <a16:creationId xmlns:a16="http://schemas.microsoft.com/office/drawing/2014/main" id="{08515A4C-F785-6A63-F909-1F311591E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183" y="3946237"/>
            <a:ext cx="1454242" cy="65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penAI staffers reportedly 'taken aback' by 'ominous' logo rebranding">
            <a:extLst>
              <a:ext uri="{FF2B5EF4-FFF2-40B4-BE49-F238E27FC236}">
                <a16:creationId xmlns:a16="http://schemas.microsoft.com/office/drawing/2014/main" id="{86918C70-A67F-AE33-38CA-714D1B550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88" y="4427352"/>
            <a:ext cx="1454242" cy="90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04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082DC-B20E-4C48-ACE9-A9D9C652B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644D00-0B0F-8ABB-E792-A0946FA1C8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Seite </a:t>
            </a:r>
            <a:fld id="{4CDCE16C-BB8B-41B6-BC70-61DAD202005A}" type="slidenum">
              <a:rPr lang="de-DE"/>
              <a:pPr/>
              <a:t>9</a:t>
            </a:fld>
            <a:endParaRPr lang="de-DE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AB5EF4EB-8757-28B1-FCC8-73431E2B00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671513"/>
            <a:ext cx="9648825" cy="949325"/>
          </a:xfrm>
        </p:spPr>
        <p:txBody>
          <a:bodyPr/>
          <a:lstStyle/>
          <a:p>
            <a:r>
              <a:rPr lang="de-DE" dirty="0"/>
              <a:t>Method</a:t>
            </a:r>
            <a:br>
              <a:rPr lang="de-DE" sz="2400" dirty="0"/>
            </a:br>
            <a:r>
              <a:rPr lang="de-DE" sz="2400" b="0" i="1" dirty="0"/>
              <a:t>Components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B3E9DD-C772-E448-F2B4-5B724CC55466}"/>
              </a:ext>
            </a:extLst>
          </p:cNvPr>
          <p:cNvCxnSpPr/>
          <p:nvPr/>
        </p:nvCxnSpPr>
        <p:spPr bwMode="auto">
          <a:xfrm>
            <a:off x="3258410" y="2197205"/>
            <a:ext cx="0" cy="4032560"/>
          </a:xfrm>
          <a:prstGeom prst="line">
            <a:avLst/>
          </a:prstGeom>
          <a:ln w="28575"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C27727-400E-0780-44D7-013E62302FD1}"/>
              </a:ext>
            </a:extLst>
          </p:cNvPr>
          <p:cNvCxnSpPr/>
          <p:nvPr/>
        </p:nvCxnSpPr>
        <p:spPr bwMode="auto">
          <a:xfrm>
            <a:off x="6930920" y="2269215"/>
            <a:ext cx="0" cy="4032560"/>
          </a:xfrm>
          <a:prstGeom prst="line">
            <a:avLst/>
          </a:prstGeom>
          <a:ln w="28575"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79003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PALETTEDESIGNATOR" val="HsH"/>
</p:tagLst>
</file>

<file path=ppt/theme/theme1.xml><?xml version="1.0" encoding="utf-8"?>
<a:theme xmlns:a="http://schemas.openxmlformats.org/drawingml/2006/main" name="Standarddesign">
  <a:themeElements>
    <a:clrScheme name="Benutzerdefiniert 5">
      <a:dk1>
        <a:srgbClr val="000000"/>
      </a:dk1>
      <a:lt1>
        <a:srgbClr val="FFFFFF"/>
      </a:lt1>
      <a:dk2>
        <a:srgbClr val="000000"/>
      </a:dk2>
      <a:lt2>
        <a:srgbClr val="D23C96"/>
      </a:lt2>
      <a:accent1>
        <a:srgbClr val="DC3C05"/>
      </a:accent1>
      <a:accent2>
        <a:srgbClr val="1EBEEB"/>
      </a:accent2>
      <a:accent3>
        <a:srgbClr val="FFFFFF"/>
      </a:accent3>
      <a:accent4>
        <a:srgbClr val="000000"/>
      </a:accent4>
      <a:accent5>
        <a:srgbClr val="FFCAAA"/>
      </a:accent5>
      <a:accent6>
        <a:srgbClr val="1AACD5"/>
      </a:accent6>
      <a:hlink>
        <a:srgbClr val="46B48C"/>
      </a:hlink>
      <a:folHlink>
        <a:srgbClr val="FFD200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00"/>
        </a:solidFill>
        <a:ln w="9525" cap="flat" cmpd="sng" algn="ctr">
          <a:solidFill>
            <a:srgbClr val="FFA5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182880" tIns="137160" rIns="182880" bIns="13716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00"/>
        </a:solidFill>
        <a:ln w="9525" cap="flat" cmpd="sng" algn="ctr">
          <a:solidFill>
            <a:srgbClr val="FFA5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182880" tIns="137160" rIns="182880" bIns="13716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23C96"/>
        </a:lt2>
        <a:accent1>
          <a:srgbClr val="FF9900"/>
        </a:accent1>
        <a:accent2>
          <a:srgbClr val="1EBEEB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1AACD5"/>
        </a:accent6>
        <a:hlink>
          <a:srgbClr val="46B48C"/>
        </a:hlink>
        <a:folHlink>
          <a:srgbClr val="FFD2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883</TotalTime>
  <Words>1130</Words>
  <Application>Microsoft Macintosh PowerPoint</Application>
  <PresentationFormat>Custom</PresentationFormat>
  <Paragraphs>393</Paragraphs>
  <Slides>35</Slides>
  <Notes>23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Cambria Math</vt:lpstr>
      <vt:lpstr>Courier New</vt:lpstr>
      <vt:lpstr>Helvetica Neue</vt:lpstr>
      <vt:lpstr>Wingdings</vt:lpstr>
      <vt:lpstr>Standarddesign</vt:lpstr>
      <vt:lpstr>Leveraging Pretrained Unimodal Models for Efficient Vision-Language Pretraining</vt:lpstr>
      <vt:lpstr>Motivation</vt:lpstr>
      <vt:lpstr>Motivation</vt:lpstr>
      <vt:lpstr>Motivation</vt:lpstr>
      <vt:lpstr>Motivation Vision-Language Models</vt:lpstr>
      <vt:lpstr>Motivation Vision-Language Models</vt:lpstr>
      <vt:lpstr>Motivation Existing Vision-Language Models</vt:lpstr>
      <vt:lpstr>Research Objective (Contributions)</vt:lpstr>
      <vt:lpstr>Method Components</vt:lpstr>
      <vt:lpstr>Method Contrastive Loss</vt:lpstr>
      <vt:lpstr>Method Contrastive Loss</vt:lpstr>
      <vt:lpstr>Method Architecture</vt:lpstr>
      <vt:lpstr>Method Architecture</vt:lpstr>
      <vt:lpstr>Method Architecture</vt:lpstr>
      <vt:lpstr>Method Knowledge Distillation</vt:lpstr>
      <vt:lpstr>Method Knowledge Distillation</vt:lpstr>
      <vt:lpstr>Method Knowledge Distillation</vt:lpstr>
      <vt:lpstr>Method Knowledge Distillation</vt:lpstr>
      <vt:lpstr>Method Knowledge Distillation</vt:lpstr>
      <vt:lpstr>Method Knowledge Distillation</vt:lpstr>
      <vt:lpstr>Results Image-Text Retrieval</vt:lpstr>
      <vt:lpstr>Results Image-Text Retrieval</vt:lpstr>
      <vt:lpstr>Results Image-Text Retrieval</vt:lpstr>
      <vt:lpstr>Limitations Unimodal Performance</vt:lpstr>
      <vt:lpstr>Limitations Unimodal Performance – Future work</vt:lpstr>
      <vt:lpstr>Limitations Unimodal Performance – Future work</vt:lpstr>
      <vt:lpstr>Limitations Fine-grained Alignment</vt:lpstr>
      <vt:lpstr>Limitations Fine-grained Alignment</vt:lpstr>
      <vt:lpstr>Limitations Visual Reasoning</vt:lpstr>
      <vt:lpstr>Limitations Visual Reasoning</vt:lpstr>
      <vt:lpstr>Limitations Visual Reasoning</vt:lpstr>
      <vt:lpstr>Conclusion Research Objectives</vt:lpstr>
      <vt:lpstr>Conclusion Vision-Language Landscape</vt:lpstr>
      <vt:lpstr>Conclusion Bachelor vs. Master‘s thesis</vt:lpstr>
      <vt:lpstr>Thank you for your attention!</vt:lpstr>
    </vt:vector>
  </TitlesOfParts>
  <Company>in.form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p.wania</dc:creator>
  <cp:lastModifiedBy>Tim Cares</cp:lastModifiedBy>
  <cp:revision>116</cp:revision>
  <dcterms:created xsi:type="dcterms:W3CDTF">2012-10-15T09:49:53Z</dcterms:created>
  <dcterms:modified xsi:type="dcterms:W3CDTF">2024-10-19T21:54:06Z</dcterms:modified>
</cp:coreProperties>
</file>